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6" r:id="rId18"/>
    <p:sldId id="281" r:id="rId19"/>
    <p:sldId id="282" r:id="rId20"/>
    <p:sldId id="283" r:id="rId21"/>
    <p:sldId id="273" r:id="rId22"/>
    <p:sldId id="278" r:id="rId23"/>
    <p:sldId id="284" r:id="rId24"/>
    <p:sldId id="285" r:id="rId25"/>
    <p:sldId id="286" r:id="rId26"/>
    <p:sldId id="287" r:id="rId27"/>
    <p:sldId id="288" r:id="rId28"/>
    <p:sldId id="289" r:id="rId29"/>
    <p:sldId id="275" r:id="rId30"/>
    <p:sldId id="292" r:id="rId31"/>
    <p:sldId id="295" r:id="rId32"/>
    <p:sldId id="294" r:id="rId33"/>
    <p:sldId id="333" r:id="rId34"/>
    <p:sldId id="293" r:id="rId35"/>
    <p:sldId id="290" r:id="rId36"/>
    <p:sldId id="280" r:id="rId37"/>
    <p:sldId id="297" r:id="rId38"/>
    <p:sldId id="299" r:id="rId39"/>
    <p:sldId id="300" r:id="rId40"/>
    <p:sldId id="291" r:id="rId41"/>
    <p:sldId id="301" r:id="rId42"/>
    <p:sldId id="302" r:id="rId43"/>
    <p:sldId id="303" r:id="rId44"/>
    <p:sldId id="304" r:id="rId45"/>
    <p:sldId id="309" r:id="rId46"/>
    <p:sldId id="305" r:id="rId47"/>
    <p:sldId id="306" r:id="rId48"/>
    <p:sldId id="307" r:id="rId49"/>
    <p:sldId id="308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8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4F48-FDB6-4849-ABD2-892F5E55D714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40CA-352A-4D26-9878-BAF061DC77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69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70</a:t>
            </a:fld>
            <a:endParaRPr 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71</a:t>
            </a:fld>
            <a:endParaRPr 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83FD-928C-4AD4-8E40-441FA9E63D24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40CA-352A-4D26-9878-BAF061DC778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82723E-F87B-4015-8EA4-8BB337579C65}" type="datetimeFigureOut">
              <a:rPr lang="fr-FR" smtClean="0"/>
              <a:pPr/>
              <a:t>17/05/2012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8D35AF-A355-4F50-A61B-5F59D449ED8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8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8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8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8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8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8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8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8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8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image" Target="../media/image9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8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8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8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8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9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9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image" Target="../media/image8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/>
              <a:t>La voltige aérienne </a:t>
            </a:r>
            <a:br>
              <a:rPr lang="fr-FR" sz="7200" dirty="0" smtClean="0"/>
            </a:br>
            <a:r>
              <a:rPr lang="fr-FR" sz="7200" dirty="0" smtClean="0"/>
              <a:t>dans le modélisme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r>
              <a:rPr lang="fr-FR" dirty="0" smtClean="0"/>
              <a:t>Coder et décoder : L’ARESTI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14844" y="2071678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500034" y="1785926"/>
            <a:ext cx="2928958" cy="50006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Looping ou boucle 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29190" y="4714884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Rq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représentée par un trait continu car le vol s’effectue toujours sous G positif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http://www.crpal.be/img/ar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71744"/>
            <a:ext cx="3108975" cy="24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r>
              <a:rPr lang="fr-FR" dirty="0" smtClean="0"/>
              <a:t>Coder et décoder : L’ARESTI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14844" y="2071678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500034" y="1785926"/>
            <a:ext cx="2928958" cy="50006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Tonneau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et dérivés 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7554" y="2428868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http://www.crpal.be/img/ar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1931670" cy="14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www.crpal.be/img/ar0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357562"/>
            <a:ext cx="1931670" cy="14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www.crpal.be/img/ar00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429132"/>
            <a:ext cx="1931670" cy="14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3214678" y="2643182"/>
            <a:ext cx="5429288" cy="50006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Tonneau, entrée et sortie positives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214678" y="3857628"/>
            <a:ext cx="4929222" cy="50006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Demi Tonneau, entrée à plat, sortie dos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214678" y="4857760"/>
            <a:ext cx="5286412" cy="1428760"/>
          </a:xfrm>
          <a:prstGeom prst="rect">
            <a:avLst/>
          </a:prstGeo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Tonneau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à facette : sur une base de 4 facettes (4x90°), 2 facettes sur 4 de réalisées pour une sortie dos.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http://www.crpal.be/img/ar00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1931670" cy="14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r>
              <a:rPr lang="fr-FR" dirty="0" smtClean="0"/>
              <a:t>Coder et décoder : L’ARESTI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14844" y="2071678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7554" y="2428868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357422" y="2000240"/>
            <a:ext cx="3714776" cy="1571636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Tonneau déclenché 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Obtenu par une action rapide sur les axes de tangage et lacet.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 descr="http://www.crpal.be/img/ar00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00504"/>
            <a:ext cx="1931670" cy="14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http://www.crpal.be/img/ar01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000504"/>
            <a:ext cx="1931670" cy="14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500034" y="5715016"/>
            <a:ext cx="4071966" cy="857256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Vrille, chaque triangle est compté pour un tour de vrille.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 descr="http://www.crpal.be/img/ar00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571744"/>
            <a:ext cx="1931670" cy="14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19"/>
          <p:cNvCxnSpPr/>
          <p:nvPr/>
        </p:nvCxnSpPr>
        <p:spPr>
          <a:xfrm>
            <a:off x="500034" y="3643314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marche verte vril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3214686"/>
            <a:ext cx="3071834" cy="3422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r>
              <a:rPr lang="fr-FR" dirty="0" smtClean="0"/>
              <a:t>Coder et décoder : L’ARESTI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14844" y="2071678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7554" y="2428868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428728" y="4214818"/>
            <a:ext cx="2143140" cy="928694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Boucle carrée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357818" y="4286256"/>
            <a:ext cx="2571768" cy="857256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Boucle hexagonale.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 descr="http://www.crpal.be/img/ar0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http://www.crpal.be/img/ar01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071678"/>
            <a:ext cx="22888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r>
              <a:rPr lang="fr-FR" dirty="0" smtClean="0"/>
              <a:t>Coder et décoder : L’ARESTI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14844" y="2071678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7554" y="2428868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928662" y="4714884"/>
            <a:ext cx="2857520" cy="928694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Immelman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½ boucle tirée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Suivi d’un ½ tonneau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429256" y="4786322"/>
            <a:ext cx="2714644" cy="1428760"/>
          </a:xfrm>
          <a:prstGeom prst="rect">
            <a:avLst/>
          </a:prstGeo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Avalanche :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boucle tirée avec un tonneau déclenché au sommet.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 descr="http://www.crpal.be/img/ar0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786058"/>
            <a:ext cx="1931670" cy="14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500034" y="1785926"/>
            <a:ext cx="8143932" cy="50006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Figures combinées : obtenues par association de figure de « base 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 descr="http://www.crpal.be/img/ar0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85749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r>
              <a:rPr lang="fr-FR" dirty="0" smtClean="0"/>
              <a:t>Coder et décoder : L’ARESTI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14844" y="2071678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7554" y="2428868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928662" y="4714884"/>
            <a:ext cx="2857520" cy="1285884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Huit cubain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5/8 de boucle tirée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Suivi d’un ½ tonneau et on recommence dans l’autre sens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429256" y="4786322"/>
            <a:ext cx="2714644" cy="1643074"/>
          </a:xfrm>
          <a:prstGeom prst="rect">
            <a:avLst/>
          </a:prstGeo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Renversement :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Montée verticale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Basculement sur l’axe de lacet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Descente verticale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00034" y="1785926"/>
            <a:ext cx="8143932" cy="50006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Figures combinées : obtenues par association de figure de « base 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 descr="http://www.crpal.be/img/ar0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0030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http://www.crpal.be/img/ar02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428868"/>
            <a:ext cx="2394595" cy="18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285749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/>
              <a:t>La voltige aérienne </a:t>
            </a:r>
            <a:br>
              <a:rPr lang="fr-FR" sz="7200" dirty="0" smtClean="0"/>
            </a:br>
            <a:r>
              <a:rPr lang="fr-FR" sz="7200" dirty="0" smtClean="0"/>
              <a:t>Le vol circulaire</a:t>
            </a:r>
            <a:br>
              <a:rPr lang="fr-FR" sz="7200" dirty="0" smtClean="0"/>
            </a:br>
            <a:r>
              <a:rPr lang="fr-FR" sz="7200" dirty="0" smtClean="0"/>
              <a:t>F2B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 vol circulaire : principe </a:t>
            </a:r>
            <a:endParaRPr lang="fr-FR" dirty="0"/>
          </a:p>
        </p:txBody>
      </p:sp>
      <p:pic>
        <p:nvPicPr>
          <p:cNvPr id="5" name="Image 4" descr="principe vol circula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88977"/>
            <a:ext cx="7358114" cy="4569023"/>
          </a:xfrm>
          <a:prstGeom prst="rect">
            <a:avLst/>
          </a:prstGeom>
        </p:spPr>
      </p:pic>
      <p:pic>
        <p:nvPicPr>
          <p:cNvPr id="7" name="Image 6" descr="imagesCAWMGZF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000240"/>
            <a:ext cx="373402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 vol circulaire : </a:t>
            </a:r>
            <a:r>
              <a:rPr lang="fr-FR" sz="4400" dirty="0" smtClean="0"/>
              <a:t>inconvénients? </a:t>
            </a:r>
            <a:endParaRPr lang="fr-FR" sz="4400" dirty="0"/>
          </a:p>
        </p:txBody>
      </p:sp>
      <p:pic>
        <p:nvPicPr>
          <p:cNvPr id="6" name="Image 5" descr="FB_dessin_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753903"/>
            <a:ext cx="6786610" cy="510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 vol circulaire :</a:t>
            </a:r>
            <a:endParaRPr lang="fr-FR" dirty="0"/>
          </a:p>
        </p:txBody>
      </p:sp>
      <p:pic>
        <p:nvPicPr>
          <p:cNvPr id="8" name="Image 7" descr="figures_1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488"/>
            <a:ext cx="8215370" cy="4731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ulti modern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714884"/>
            <a:ext cx="2476500" cy="1847850"/>
          </a:xfrm>
          <a:prstGeom prst="rect">
            <a:avLst/>
          </a:prstGeom>
        </p:spPr>
      </p:pic>
      <p:pic>
        <p:nvPicPr>
          <p:cNvPr id="6" name="Image 5" descr="imagesCAVLADS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571612"/>
            <a:ext cx="2457450" cy="1857375"/>
          </a:xfrm>
          <a:prstGeom prst="rect">
            <a:avLst/>
          </a:prstGeom>
        </p:spPr>
      </p:pic>
      <p:pic>
        <p:nvPicPr>
          <p:cNvPr id="7" name="Image 6" descr="sans-titre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3" y="1571612"/>
            <a:ext cx="2476517" cy="18573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107154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Vol circulaire F2b</a:t>
            </a:r>
            <a:endParaRPr lang="fr-FR" sz="2000" dirty="0">
              <a:solidFill>
                <a:schemeClr val="accent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4282" y="421481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Vol indoor F3p</a:t>
            </a:r>
            <a:endParaRPr lang="fr-FR" sz="2000" dirty="0">
              <a:solidFill>
                <a:schemeClr val="accent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57950" y="414338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Acrobatie F3a</a:t>
            </a:r>
            <a:endParaRPr lang="fr-FR" sz="2000" dirty="0">
              <a:solidFill>
                <a:schemeClr val="accent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86512" y="107154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Grand modèle F3m</a:t>
            </a:r>
            <a:endParaRPr lang="fr-FR" sz="2000" dirty="0">
              <a:solidFill>
                <a:schemeClr val="accent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2" name="Image 11" descr="cosmo pietu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714884"/>
            <a:ext cx="2495550" cy="1828800"/>
          </a:xfrm>
          <a:prstGeom prst="rect">
            <a:avLst/>
          </a:prstGeom>
        </p:spPr>
      </p:pic>
      <p:pic>
        <p:nvPicPr>
          <p:cNvPr id="13" name="Image 12" descr="programe F3p natio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1785926"/>
            <a:ext cx="2428892" cy="2818229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1628688">
            <a:off x="2718466" y="1982603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3031351">
            <a:off x="5214536" y="4530411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9325216">
            <a:off x="5359927" y="1968039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9553110">
            <a:off x="2717385" y="4446108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DSC_34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5143512"/>
            <a:ext cx="2286016" cy="151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 vol circulaire :</a:t>
            </a:r>
            <a:endParaRPr lang="fr-FR" dirty="0"/>
          </a:p>
        </p:txBody>
      </p:sp>
      <p:pic>
        <p:nvPicPr>
          <p:cNvPr id="4" name="Image 3" descr="F2B_1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71612"/>
            <a:ext cx="7572428" cy="502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300037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/>
              <a:t>La voltige aérienne </a:t>
            </a:r>
            <a:br>
              <a:rPr lang="fr-FR" sz="7200" dirty="0" smtClean="0"/>
            </a:br>
            <a:r>
              <a:rPr lang="fr-FR" sz="7200" dirty="0" smtClean="0"/>
              <a:t>le F3A</a:t>
            </a:r>
            <a:br>
              <a:rPr lang="fr-FR" sz="7200" dirty="0" smtClean="0"/>
            </a:br>
            <a:r>
              <a:rPr lang="fr-FR" sz="7200" dirty="0" smtClean="0"/>
              <a:t>catégorie « reine »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origines : </a:t>
            </a:r>
            <a:endParaRPr lang="fr-FR" dirty="0"/>
          </a:p>
        </p:txBody>
      </p:sp>
      <p:pic>
        <p:nvPicPr>
          <p:cNvPr id="4" name="Image 3" descr="avion vol commande gr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785926"/>
            <a:ext cx="5857916" cy="3466761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142976" y="5357826"/>
            <a:ext cx="8001024" cy="1143000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 mono-commande, les débuts</a:t>
            </a: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origines :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42976" y="5357826"/>
            <a:ext cx="8001024" cy="1143000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 multi-commandes, on y vient !</a:t>
            </a: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ensemble radio posé au sol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928802"/>
            <a:ext cx="5572164" cy="3828917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1571604" y="5857892"/>
            <a:ext cx="1428760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9001188" cy="1143000"/>
          </a:xfrm>
        </p:spPr>
        <p:txBody>
          <a:bodyPr>
            <a:normAutofit fontScale="90000"/>
          </a:bodyPr>
          <a:lstStyle/>
          <a:p>
            <a:r>
              <a:rPr lang="fr-FR" sz="5600" dirty="0" smtClean="0"/>
              <a:t>Les origines : </a:t>
            </a:r>
            <a:r>
              <a:rPr lang="fr-FR" dirty="0" smtClean="0"/>
              <a:t>les premiers « multi » </a:t>
            </a:r>
            <a:endParaRPr lang="fr-FR" dirty="0"/>
          </a:p>
        </p:txBody>
      </p:sp>
      <p:pic>
        <p:nvPicPr>
          <p:cNvPr id="4" name="Image 3" descr="kwik fly 19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3857652" cy="2623771"/>
          </a:xfrm>
          <a:prstGeom prst="rect">
            <a:avLst/>
          </a:prstGeom>
        </p:spPr>
      </p:pic>
      <p:pic>
        <p:nvPicPr>
          <p:cNvPr id="5" name="Image 4" descr="imagesCAA24S0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857496"/>
            <a:ext cx="3357586" cy="25042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4348" y="1928802"/>
            <a:ext cx="8001024" cy="571496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1965 : premières compétitions</a:t>
            </a: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57158" y="5500702"/>
            <a:ext cx="8001024" cy="571496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1973 : </a:t>
            </a:r>
            <a:r>
              <a:rPr lang="fr-FR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kwik</a:t>
            </a: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fly</a:t>
            </a: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143488" y="5500702"/>
            <a:ext cx="3500478" cy="571496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2011 : le retour</a:t>
            </a: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Dans les années 70 - 80 : </a:t>
            </a:r>
            <a:endParaRPr lang="fr-FR" dirty="0"/>
          </a:p>
        </p:txBody>
      </p:sp>
      <p:pic>
        <p:nvPicPr>
          <p:cNvPr id="4" name="Image 3" descr="calyps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500570"/>
            <a:ext cx="3143272" cy="2082418"/>
          </a:xfrm>
          <a:prstGeom prst="rect">
            <a:avLst/>
          </a:prstGeom>
        </p:spPr>
      </p:pic>
      <p:pic>
        <p:nvPicPr>
          <p:cNvPr id="5" name="Image 4" descr="mk%20magic%2060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785926"/>
            <a:ext cx="3786214" cy="2462877"/>
          </a:xfrm>
          <a:prstGeom prst="rect">
            <a:avLst/>
          </a:prstGeom>
        </p:spPr>
      </p:pic>
      <p:pic>
        <p:nvPicPr>
          <p:cNvPr id="7" name="Image 6" descr="photosupersicrol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214554"/>
            <a:ext cx="3386689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Aujourd’hui : </a:t>
            </a:r>
            <a:endParaRPr lang="fr-FR" dirty="0"/>
          </a:p>
        </p:txBody>
      </p:sp>
      <p:pic>
        <p:nvPicPr>
          <p:cNvPr id="7" name="Image 6" descr="imagesCA55WB6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357694"/>
            <a:ext cx="4823864" cy="1857388"/>
          </a:xfrm>
          <a:prstGeom prst="rect">
            <a:avLst/>
          </a:prstGeom>
        </p:spPr>
      </p:pic>
      <p:pic>
        <p:nvPicPr>
          <p:cNvPr id="8" name="Image 7" descr="multi moderne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214422"/>
            <a:ext cx="3542441" cy="2643206"/>
          </a:xfrm>
          <a:prstGeom prst="rect">
            <a:avLst/>
          </a:prstGeom>
        </p:spPr>
      </p:pic>
      <p:pic>
        <p:nvPicPr>
          <p:cNvPr id="9" name="Image 8" descr="imagesCAKSUU4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857364"/>
            <a:ext cx="4141572" cy="2000264"/>
          </a:xfrm>
          <a:prstGeom prst="rect">
            <a:avLst/>
          </a:prstGeom>
        </p:spPr>
      </p:pic>
      <p:pic>
        <p:nvPicPr>
          <p:cNvPr id="10" name="Image 9" descr="imagesCA77JSE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4714884"/>
            <a:ext cx="24765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Un peu de technique : </a:t>
            </a:r>
            <a:endParaRPr lang="fr-FR" dirty="0"/>
          </a:p>
        </p:txBody>
      </p:sp>
      <p:pic>
        <p:nvPicPr>
          <p:cNvPr id="11" name="Image 10" descr="imagesCAVWSLL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786058"/>
            <a:ext cx="4876826" cy="3652911"/>
          </a:xfrm>
          <a:prstGeom prst="rect">
            <a:avLst/>
          </a:prstGeom>
        </p:spPr>
      </p:pic>
      <p:pic>
        <p:nvPicPr>
          <p:cNvPr id="12" name="Image 11" descr="imagesCAOTGJ1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714488"/>
            <a:ext cx="3071834" cy="2307289"/>
          </a:xfrm>
          <a:prstGeom prst="rect">
            <a:avLst/>
          </a:prstGeom>
        </p:spPr>
      </p:pic>
      <p:pic>
        <p:nvPicPr>
          <p:cNvPr id="13" name="Image 12" descr="imagesCATR8VD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14818"/>
            <a:ext cx="3051949" cy="2286016"/>
          </a:xfrm>
          <a:prstGeom prst="rect">
            <a:avLst/>
          </a:prstGeom>
        </p:spPr>
      </p:pic>
      <p:pic>
        <p:nvPicPr>
          <p:cNvPr id="7" name="Image 6" descr="brui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928670"/>
            <a:ext cx="2456637" cy="1571637"/>
          </a:xfrm>
          <a:prstGeom prst="rect">
            <a:avLst/>
          </a:prstGeom>
        </p:spPr>
      </p:pic>
      <p:pic>
        <p:nvPicPr>
          <p:cNvPr id="8" name="Image 7" descr="imagesCAC5QFK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1714488"/>
            <a:ext cx="2119317" cy="101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natA20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0"/>
            <a:ext cx="53999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/>
              <a:t>La voltige aérienne </a:t>
            </a:r>
            <a:br>
              <a:rPr lang="fr-FR" sz="7200" dirty="0" smtClean="0"/>
            </a:br>
            <a:r>
              <a:rPr lang="fr-FR" sz="7200" dirty="0" smtClean="0"/>
              <a:t>le F3m</a:t>
            </a:r>
            <a:br>
              <a:rPr lang="fr-FR" sz="7200" dirty="0" smtClean="0"/>
            </a:br>
            <a:r>
              <a:rPr lang="fr-FR" sz="7200" dirty="0" smtClean="0"/>
              <a:t>quand la vue baisse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 tous niveaux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Régional : qualification CDF</a:t>
            </a:r>
          </a:p>
          <a:p>
            <a:pPr>
              <a:buNone/>
            </a:pP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National : Championnat de France</a:t>
            </a:r>
          </a:p>
          <a:p>
            <a:pPr>
              <a:buNone/>
            </a:pP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Européen : tous les deux ans (championnat)</a:t>
            </a:r>
          </a:p>
          <a:p>
            <a:pPr>
              <a:buNone/>
            </a:pP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Mondial : tous les deux ans / alterné avec Européen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(championnat et coupe du monde)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Rq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CdF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VGM Maubeuge du 16 au 19 août 2012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De plus en plus grand : </a:t>
            </a:r>
            <a:endParaRPr lang="fr-FR" sz="3600" dirty="0"/>
          </a:p>
        </p:txBody>
      </p:sp>
      <p:pic>
        <p:nvPicPr>
          <p:cNvPr id="3" name="Image 2" descr="VGM 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643050"/>
            <a:ext cx="6215106" cy="41279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1538" y="592933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Encore appelée VGM ou Voltige grand modèle,  cette catégorie porte désormais la référence F3M dans le classement fédéral.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De plus en plus grand :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285720" y="1928802"/>
            <a:ext cx="67151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Cette compétition est ouverte aux beaux et grands modèles :</a:t>
            </a: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Plus de 2 m d’envergure pour les monoplans, 1m80 pour les biplans</a:t>
            </a: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En générale, l’envergure est voisine des 3m</a:t>
            </a: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Des motorisations puissantes :</a:t>
            </a: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De 50 à 200 cm3, mono, bi ou quadri-cylindres</a:t>
            </a: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Des budgets qui s’envolent…</a:t>
            </a:r>
          </a:p>
          <a:p>
            <a:endParaRPr lang="fr-FR" dirty="0" smtClean="0"/>
          </a:p>
        </p:txBody>
      </p:sp>
      <p:pic>
        <p:nvPicPr>
          <p:cNvPr id="4" name="Image 3" descr="imagesCA7KAD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571480"/>
            <a:ext cx="2152650" cy="2124075"/>
          </a:xfrm>
          <a:prstGeom prst="rect">
            <a:avLst/>
          </a:prstGeom>
        </p:spPr>
      </p:pic>
      <p:pic>
        <p:nvPicPr>
          <p:cNvPr id="5" name="Image 4" descr="imagesCAQ9T8T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57200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 soucis du réalisme :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642910" y="1857364"/>
            <a:ext cx="721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Particularité propre au F3M par rapport au F3A, les avions doivent être les modèles d’avions existant ou ayant existé, capable d’effectuer de la voltige.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 concurrent doit fournir la preuve sous forme d’un dossier comportant au minimum un triptyque de l’avion réel et une photo de l’avion réel.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En règle générale, on retrouve :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famille des Extra 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260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300, 330sc</a:t>
            </a:r>
          </a:p>
          <a:p>
            <a:pPr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famille des Yakovlev : Yak 54, Yak 55</a:t>
            </a:r>
          </a:p>
          <a:p>
            <a:pPr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Edge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540,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Sukkoi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Katana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cap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_3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7929586" cy="526666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De plus en plus grand : </a:t>
            </a:r>
            <a:endParaRPr lang="fr-FR" sz="3600" dirty="0"/>
          </a:p>
        </p:txBody>
      </p:sp>
      <p:pic>
        <p:nvPicPr>
          <p:cNvPr id="3" name="Image 2" descr="DSC_3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7286644" cy="483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/>
              <a:t>La voltige aérienne </a:t>
            </a:r>
            <a:br>
              <a:rPr lang="fr-FR" sz="7200" dirty="0" smtClean="0"/>
            </a:br>
            <a:r>
              <a:rPr lang="fr-FR" sz="7200" dirty="0" smtClean="0"/>
              <a:t>le F3p</a:t>
            </a:r>
            <a:br>
              <a:rPr lang="fr-FR" sz="7200" dirty="0" smtClean="0"/>
            </a:br>
            <a:r>
              <a:rPr lang="fr-FR" sz="7200" dirty="0" smtClean="0"/>
              <a:t>en salle et au chaud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origines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164307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La naissance du vol indoor intervient au début des années 90.</a:t>
            </a:r>
          </a:p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2003,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Martin Muller invente le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shock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Flyer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shock fl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500438"/>
            <a:ext cx="3786214" cy="2495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origines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Il a donné l’impulsion, les autres fabricants vont très vite suivre cette nouvelle mode :</a:t>
            </a:r>
          </a:p>
          <a:p>
            <a:pPr marL="0" indent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De 2002 à 2012 :</a:t>
            </a:r>
          </a:p>
          <a:p>
            <a:pPr marL="0" indent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Agrandissement des cellules pour diminuer la charge alaire et donc la vitesse de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vol.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Miniaturisation des équipements embarqués pour diminuer la masse totale en ordre de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vol.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Char char="-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origines : </a:t>
            </a:r>
            <a:endParaRPr lang="fr-FR" dirty="0"/>
          </a:p>
        </p:txBody>
      </p:sp>
      <p:pic>
        <p:nvPicPr>
          <p:cNvPr id="5" name="Espace réservé du contenu 4" descr="ait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857365"/>
            <a:ext cx="3663245" cy="2428891"/>
          </a:xfrm>
        </p:spPr>
      </p:pic>
      <p:pic>
        <p:nvPicPr>
          <p:cNvPr id="6" name="Image 5" descr="imagesCAAVO0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500438"/>
            <a:ext cx="3662380" cy="27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Aujourd’hui : </a:t>
            </a:r>
            <a:endParaRPr lang="fr-FR" dirty="0"/>
          </a:p>
        </p:txBody>
      </p:sp>
      <p:pic>
        <p:nvPicPr>
          <p:cNvPr id="5" name="Image 4" descr="cosmo pietu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785926"/>
            <a:ext cx="3209930" cy="2352315"/>
          </a:xfrm>
          <a:prstGeom prst="rect">
            <a:avLst/>
          </a:prstGeom>
        </p:spPr>
      </p:pic>
      <p:pic>
        <p:nvPicPr>
          <p:cNvPr id="6" name="Image 5" descr="donat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500570"/>
            <a:ext cx="3286148" cy="2015199"/>
          </a:xfrm>
          <a:prstGeom prst="rect">
            <a:avLst/>
          </a:prstGeom>
        </p:spPr>
      </p:pic>
      <p:pic>
        <p:nvPicPr>
          <p:cNvPr id="7" name="Image 6" descr="mercu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785925"/>
            <a:ext cx="3214710" cy="2407929"/>
          </a:xfrm>
          <a:prstGeom prst="rect">
            <a:avLst/>
          </a:prstGeom>
        </p:spPr>
      </p:pic>
      <p:pic>
        <p:nvPicPr>
          <p:cNvPr id="8" name="Image 7" descr="imagesCAF15JS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4432144"/>
            <a:ext cx="2771777" cy="2049628"/>
          </a:xfrm>
          <a:prstGeom prst="rect">
            <a:avLst/>
          </a:prstGeom>
        </p:spPr>
      </p:pic>
      <p:pic>
        <p:nvPicPr>
          <p:cNvPr id="9" name="Image 8" descr="imagesCA4YVW2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3571876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français ne sont pas mauvais :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500034" y="1857364"/>
            <a:ext cx="8229600" cy="42862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F3A  2011 : champion du monde individuel, 3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par équipe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ChristophePaysant-LeRou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571744"/>
            <a:ext cx="3000396" cy="3470841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3786182" y="2857496"/>
            <a:ext cx="5000660" cy="335758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Christophe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PAYSANT LE ROUX (CPLR)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000" baseline="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23 titres de champion de France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7 titres de champion d’Europe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baseline="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titres de champion du monde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En pleine expansion : </a:t>
            </a:r>
            <a:endParaRPr lang="fr-FR" dirty="0"/>
          </a:p>
        </p:txBody>
      </p:sp>
      <p:pic>
        <p:nvPicPr>
          <p:cNvPr id="3" name="Image 2" descr="imagesCAX0H82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85926"/>
            <a:ext cx="4259653" cy="2109797"/>
          </a:xfrm>
          <a:prstGeom prst="rect">
            <a:avLst/>
          </a:prstGeom>
        </p:spPr>
      </p:pic>
      <p:pic>
        <p:nvPicPr>
          <p:cNvPr id="4" name="Image 3" descr="imagesCAAQ8TW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071942"/>
            <a:ext cx="3338069" cy="2500330"/>
          </a:xfrm>
          <a:prstGeom prst="rect">
            <a:avLst/>
          </a:prstGeom>
        </p:spPr>
      </p:pic>
      <p:pic>
        <p:nvPicPr>
          <p:cNvPr id="5" name="Image 4" descr="imagesCA917F0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786190"/>
            <a:ext cx="3719563" cy="27860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43504" y="1928802"/>
            <a:ext cx="4000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Rapidité de mise en œuvre</a:t>
            </a:r>
          </a:p>
          <a:p>
            <a:r>
              <a:rPr lang="fr-FR" dirty="0" smtClean="0"/>
              <a:t>Le coût</a:t>
            </a:r>
          </a:p>
          <a:p>
            <a:r>
              <a:rPr lang="fr-FR" dirty="0" smtClean="0"/>
              <a:t>Disponibilité du matériel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rograme F3p natio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15" y="0"/>
            <a:ext cx="5910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/>
              <a:t>La voltige aérienne </a:t>
            </a:r>
            <a:br>
              <a:rPr lang="fr-FR" sz="7200" dirty="0" smtClean="0"/>
            </a:br>
            <a:r>
              <a:rPr lang="fr-FR" sz="7200" dirty="0" smtClean="0"/>
              <a:t>Le cadre de vol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En F3p, indoor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 cadre de vol est directement lié à l’espace offert par le gymnase :</a:t>
            </a:r>
          </a:p>
          <a:p>
            <a:pPr marL="0" indent="0"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Au sol : dimension d’ un terrain de hand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ball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En hauteur : entre 8 et 10 m</a:t>
            </a:r>
          </a:p>
          <a:p>
            <a:pPr marL="0" indent="0"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L’axe des programmes étant défini par le milieu de la salle.</a:t>
            </a:r>
          </a:p>
          <a:p>
            <a:pPr marL="0" indent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En F3A, </a:t>
            </a:r>
            <a:r>
              <a:rPr lang="fr-FR" dirty="0" err="1" smtClean="0"/>
              <a:t>outdoor</a:t>
            </a:r>
            <a:r>
              <a:rPr lang="fr-FR" dirty="0" smtClean="0"/>
              <a:t>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 cadre de présentation est limité à 60° degrés dans le plan vertical et à 120 degrés dans le plan horizontale (60° de part et d’autre de l’axe principal)</a:t>
            </a:r>
          </a:p>
          <a:p>
            <a:pPr marL="0" indent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 pilote lors du décollage choisit son niveau de vol inférieur et sa profondeur d’évolution (comprise entre 140 et 170 m)</a:t>
            </a:r>
          </a:p>
          <a:p>
            <a:pPr marL="0" indent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Il doit conserver ses axes durant tout son programme.</a:t>
            </a:r>
          </a:p>
          <a:p>
            <a:pPr marL="0" indent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En F3m, </a:t>
            </a:r>
            <a:r>
              <a:rPr lang="fr-FR" dirty="0" err="1" smtClean="0"/>
              <a:t>outdoor</a:t>
            </a:r>
            <a:r>
              <a:rPr lang="fr-FR" dirty="0" smtClean="0"/>
              <a:t>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 cadre de présentation est limité à 60° degrés dans le plan vertical et à 140 degrés dans le plan horizontale (70° de part et d’autre de l’axe principal)</a:t>
            </a:r>
          </a:p>
          <a:p>
            <a:pPr marL="0" indent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L’élargissement du cadre par rapport au F3a doit permettre au pilote de voler plus près  et non pas plus vite.</a:t>
            </a:r>
          </a:p>
          <a:p>
            <a:pPr marL="0" indent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Il doit conserver ses axes durant tout son programme.</a:t>
            </a:r>
          </a:p>
          <a:p>
            <a:pPr marL="0" indent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/>
              <a:t>La voltige aérienne </a:t>
            </a:r>
            <a:br>
              <a:rPr lang="fr-FR" sz="7200" dirty="0" smtClean="0"/>
            </a:br>
            <a:r>
              <a:rPr lang="fr-FR" sz="7200" dirty="0" smtClean="0"/>
              <a:t>L’évaluation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jugement : forcément humain…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15001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Un collège de trois juges au minimum, on réalise alors la moyenne des notes des trois juges. Au-delà de trois juges, on élimine la plus haute et la plus basse des notes obtenues (Championnat de France, internationaux..)</a:t>
            </a:r>
          </a:p>
          <a:p>
            <a:pPr marL="0" indent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DSC_3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03943"/>
            <a:ext cx="4572000" cy="3036628"/>
          </a:xfrm>
          <a:prstGeom prst="rect">
            <a:avLst/>
          </a:prstGeom>
        </p:spPr>
      </p:pic>
      <p:pic>
        <p:nvPicPr>
          <p:cNvPr id="5" name="Image 4" descr="VGM 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635" y="3429000"/>
            <a:ext cx="4501365" cy="2989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L’entrainement, les inconnus… </a:t>
            </a:r>
            <a:endParaRPr lang="fr-FR" dirty="0"/>
          </a:p>
        </p:txBody>
      </p:sp>
      <p:pic>
        <p:nvPicPr>
          <p:cNvPr id="7" name="Image 6" descr="DSC_3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14488"/>
            <a:ext cx="7286644" cy="48396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Ellipse 3"/>
          <p:cNvSpPr/>
          <p:nvPr/>
        </p:nvSpPr>
        <p:spPr>
          <a:xfrm>
            <a:off x="5500694" y="4643446"/>
            <a:ext cx="1214446" cy="857256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 coach : nécessaire </a:t>
            </a:r>
            <a:endParaRPr lang="fr-FR" dirty="0"/>
          </a:p>
        </p:txBody>
      </p:sp>
      <p:pic>
        <p:nvPicPr>
          <p:cNvPr id="4" name="Image 3" descr="DSC_3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3500430" cy="2324913"/>
          </a:xfrm>
          <a:prstGeom prst="rect">
            <a:avLst/>
          </a:prstGeom>
        </p:spPr>
      </p:pic>
      <p:pic>
        <p:nvPicPr>
          <p:cNvPr id="5" name="Image 4" descr="DSC_3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3707" y="1643050"/>
            <a:ext cx="3764541" cy="2500330"/>
          </a:xfrm>
          <a:prstGeom prst="rect">
            <a:avLst/>
          </a:prstGeom>
        </p:spPr>
      </p:pic>
      <p:pic>
        <p:nvPicPr>
          <p:cNvPr id="6" name="Image 5" descr="DSC_34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964249"/>
            <a:ext cx="4356883" cy="28937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214942" y="478632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véritable travail d’équipe,</a:t>
            </a:r>
          </a:p>
          <a:p>
            <a:r>
              <a:rPr lang="fr-FR" dirty="0" smtClean="0"/>
              <a:t>Le coach annonce les figures, aide le pilote à centrer et positionner </a:t>
            </a:r>
            <a:r>
              <a:rPr lang="fr-FR" dirty="0" smtClean="0"/>
              <a:t>ses </a:t>
            </a:r>
            <a:r>
              <a:rPr lang="fr-FR" dirty="0" smtClean="0"/>
              <a:t>figures dans le cadre de vol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/>
          <a:lstStyle/>
          <a:p>
            <a:r>
              <a:rPr lang="fr-FR" dirty="0" smtClean="0"/>
              <a:t>Demandez le programme…</a:t>
            </a:r>
            <a:endParaRPr lang="fr-FR" dirty="0"/>
          </a:p>
        </p:txBody>
      </p:sp>
      <p:pic>
        <p:nvPicPr>
          <p:cNvPr id="4" name="Image 3" descr="E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5643570" cy="3321967"/>
          </a:xfrm>
          <a:prstGeom prst="rect">
            <a:avLst/>
          </a:prstGeom>
        </p:spPr>
      </p:pic>
      <p:pic>
        <p:nvPicPr>
          <p:cNvPr id="3" name="Image 2" descr="natA20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571612"/>
            <a:ext cx="2700339" cy="34294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Image 4" descr="programme_premier_cycle_arm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1643050"/>
            <a:ext cx="1744026" cy="18573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000364" y="5357826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…Suivez</a:t>
            </a: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 programme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6" descr="F3A-P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500570"/>
            <a:ext cx="2442325" cy="17859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 7" descr="programme_premier_cycle_Arest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4000504"/>
            <a:ext cx="2214578" cy="16221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vion P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43751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397500"/>
            <a:ext cx="9144000" cy="14605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09575" y="5502275"/>
            <a:ext cx="83693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lIns="79352" tIns="39676" rIns="79352" bIns="39676">
            <a:spAutoFit/>
          </a:bodyPr>
          <a:lstStyle/>
          <a:p>
            <a:pPr algn="ctr" defTabSz="793750" eaLnBrk="0" hangingPunct="0">
              <a:lnSpc>
                <a:spcPct val="70000"/>
              </a:lnSpc>
            </a:pPr>
            <a:r>
              <a:rPr lang="en-GB" sz="3000" b="1">
                <a:solidFill>
                  <a:srgbClr val="CC3300"/>
                </a:solidFill>
              </a:rPr>
              <a:t>DESSINS SCHEMATIQUES DES FIGURES</a:t>
            </a:r>
          </a:p>
          <a:p>
            <a:pPr algn="ctr" defTabSz="793750" eaLnBrk="0" hangingPunct="0">
              <a:lnSpc>
                <a:spcPct val="70000"/>
              </a:lnSpc>
            </a:pPr>
            <a:endParaRPr lang="en-GB" sz="3000" b="1">
              <a:solidFill>
                <a:srgbClr val="CC3300"/>
              </a:solidFill>
            </a:endParaRPr>
          </a:p>
          <a:p>
            <a:pPr algn="ctr" defTabSz="793750" eaLnBrk="0" hangingPunct="0">
              <a:lnSpc>
                <a:spcPct val="70000"/>
              </a:lnSpc>
            </a:pPr>
            <a:r>
              <a:rPr lang="fr-FR" sz="5000" b="1">
                <a:solidFill>
                  <a:srgbClr val="CC3300"/>
                </a:solidFill>
              </a:rPr>
              <a:t>Programme International</a:t>
            </a:r>
            <a:endParaRPr lang="en-GB" sz="3000" b="1">
              <a:solidFill>
                <a:srgbClr val="CC330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DFF8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01675" y="190500"/>
            <a:ext cx="78295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Le jugement en F3M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 ve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76200" y="5562600"/>
            <a:ext cx="9296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86200" y="5694363"/>
            <a:ext cx="1689100" cy="261937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GB" sz="1400">
                <a:solidFill>
                  <a:srgbClr val="02369E"/>
                </a:solidFill>
                <a:latin typeface="Futura XBlkCn BT" pitchFamily="34" charset="0"/>
              </a:rPr>
              <a:t> </a:t>
            </a:r>
            <a:r>
              <a:rPr lang="en-GB" sz="1400" b="1">
                <a:solidFill>
                  <a:srgbClr val="CC3300"/>
                </a:solidFill>
              </a:rPr>
              <a:t>Ligne de sécurité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054975" y="6589713"/>
            <a:ext cx="184150" cy="261937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fr-FR" sz="1400" b="1">
              <a:solidFill>
                <a:srgbClr val="CC3300"/>
              </a:solidFill>
            </a:endParaRP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57200" y="1143000"/>
          <a:ext cx="8154988" cy="4316413"/>
        </p:xfrm>
        <a:graphic>
          <a:graphicData uri="http://schemas.openxmlformats.org/presentationml/2006/ole">
            <p:oleObj spid="_x0000_s1026" name="VISIO" r:id="rId5" imgW="9792720" imgH="5183280" progId="">
              <p:embed/>
            </p:oleObj>
          </a:graphicData>
        </a:graphic>
      </p:graphicFrame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33825" y="1071563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Noté 0 ou 10</a:t>
            </a:r>
            <a:endParaRPr lang="en-GB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438400" y="387350"/>
            <a:ext cx="457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352" tIns="39676" rIns="79352" bIns="39676">
            <a:spAutoFit/>
          </a:bodyPr>
          <a:lstStyle/>
          <a:p>
            <a:pPr algn="ctr" defTabSz="793750" eaLnBrk="0" hangingPunct="0">
              <a:lnSpc>
                <a:spcPct val="70000"/>
              </a:lnSpc>
            </a:pPr>
            <a:endParaRPr lang="fr-FR" sz="2000" b="1"/>
          </a:p>
          <a:p>
            <a:pPr algn="ctr" defTabSz="793750" eaLnBrk="0" hangingPunct="0">
              <a:lnSpc>
                <a:spcPct val="70000"/>
              </a:lnSpc>
            </a:pPr>
            <a:r>
              <a:rPr lang="fr-FR" sz="2000" b="1"/>
              <a:t>Séquence de décollage</a:t>
            </a:r>
          </a:p>
          <a:p>
            <a:pPr algn="ctr" defTabSz="793750" eaLnBrk="0" hangingPunct="0">
              <a:lnSpc>
                <a:spcPct val="70000"/>
              </a:lnSpc>
            </a:pPr>
            <a:endParaRPr lang="en-GB" sz="2000" b="1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1027" name="Designer Zeichnung" r:id="rId6" imgW="408960" imgH="217080" progId="">
              <p:embed/>
            </p:oleObj>
          </a:graphicData>
        </a:graphic>
      </p:graphicFrame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village fond cen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248400" y="914400"/>
            <a:ext cx="2457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Le taux de roulis des 1/4 tonneaux doit être constant</a:t>
            </a:r>
            <a:endParaRPr lang="en-GB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3124200"/>
            <a:ext cx="2686050" cy="660400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Le rayon de la boucle doit être constant</a:t>
            </a:r>
            <a:endParaRPr lang="en-GB"/>
          </a:p>
        </p:txBody>
      </p:sp>
      <p:graphicFrame>
        <p:nvGraphicFramePr>
          <p:cNvPr id="39936" name="Object 0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2050" name="Designer Zeichnung" r:id="rId5" imgW="408960" imgH="217080" progId="">
              <p:embed/>
            </p:oleObj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51275" y="106363"/>
            <a:ext cx="1482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Boucle </a:t>
            </a:r>
            <a:endParaRPr lang="en-GB" sz="3200" b="1">
              <a:latin typeface="Garamond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2</a:t>
            </a:r>
            <a:endParaRPr lang="en-GB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2533650" y="0"/>
          <a:ext cx="4019550" cy="4508500"/>
        </p:xfrm>
        <a:graphic>
          <a:graphicData uri="http://schemas.openxmlformats.org/presentationml/2006/ole">
            <p:oleObj spid="_x0000_s2051" name="VISIO" r:id="rId6" imgW="4019400" imgH="4508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illage fond cen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248400" y="914400"/>
            <a:ext cx="2457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Le taux de roulis des 1/4 tonneaux doit être constant</a:t>
            </a:r>
            <a:endParaRPr lang="en-GB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2686050" cy="660400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Le rayon de la boucle doit être constant</a:t>
            </a:r>
            <a:endParaRPr lang="en-GB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3074" name="Designer Zeichnung" r:id="rId5" imgW="408960" imgH="217080" progId="">
              <p:embed/>
            </p:oleObj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851275" y="106363"/>
            <a:ext cx="1482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Boucle </a:t>
            </a:r>
            <a:endParaRPr lang="en-GB" sz="3200" b="1">
              <a:latin typeface="Garamond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2</a:t>
            </a:r>
            <a:endParaRPr lang="en-GB"/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2573338" y="0"/>
          <a:ext cx="3979862" cy="4508500"/>
        </p:xfrm>
        <a:graphic>
          <a:graphicData uri="http://schemas.openxmlformats.org/presentationml/2006/ole">
            <p:oleObj spid="_x0000_s3075" name="VISIO" r:id="rId6" imgW="3979440" imgH="4508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village fond d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4098" name="Designer Zeichnung" r:id="rId5" imgW="408960" imgH="217080" progId="">
              <p:embed/>
            </p:oleObj>
          </a:graphicData>
        </a:graphic>
      </p:graphicFrame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3</a:t>
            </a:r>
            <a:endParaRPr lang="en-GB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438400" y="106363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b="1">
                <a:latin typeface="Garamond" pitchFamily="18" charset="0"/>
              </a:rPr>
              <a:t>Humpty bump et renversement combiné</a:t>
            </a:r>
            <a:endParaRPr lang="en-GB" sz="3200" b="1">
              <a:latin typeface="Garamond" pitchFamily="18" charset="0"/>
            </a:endParaRPr>
          </a:p>
        </p:txBody>
      </p:sp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4495800" y="0"/>
          <a:ext cx="4198938" cy="4327525"/>
        </p:xfrm>
        <a:graphic>
          <a:graphicData uri="http://schemas.openxmlformats.org/presentationml/2006/ole">
            <p:oleObj spid="_x0000_s4099" name="VISIO" r:id="rId6" imgW="4199040" imgH="4327200" progId="">
              <p:embed/>
            </p:oleObj>
          </a:graphicData>
        </a:graphic>
      </p:graphicFrame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419350" y="1828800"/>
            <a:ext cx="2686050" cy="935038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Les rayons des 1/2 et des 1/4 de boucles doivent être identiques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illage fond d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5122" name="Designer Zeichnung" r:id="rId5" imgW="408960" imgH="217080" progId="">
              <p:embed/>
            </p:oleObj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3</a:t>
            </a:r>
            <a:endParaRPr lang="en-GB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38400" y="106363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b="1">
                <a:latin typeface="Garamond" pitchFamily="18" charset="0"/>
              </a:rPr>
              <a:t>Humpty bump et renversement combiné</a:t>
            </a:r>
            <a:endParaRPr lang="en-GB" sz="3200" b="1">
              <a:latin typeface="Garamond" pitchFamily="18" charset="0"/>
            </a:endParaRP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5334000" y="0"/>
          <a:ext cx="3473450" cy="4373563"/>
        </p:xfrm>
        <a:graphic>
          <a:graphicData uri="http://schemas.openxmlformats.org/presentationml/2006/ole">
            <p:oleObj spid="_x0000_s5123" name="VISIO" r:id="rId6" imgW="3472920" imgH="4374000" progId="">
              <p:embed/>
            </p:oleObj>
          </a:graphicData>
        </a:graphic>
      </p:graphicFrame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419350" y="1828800"/>
            <a:ext cx="2686050" cy="935038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Les rayons des 1/2 et des 1/4 de boucles doivent être identiques</a:t>
            </a:r>
            <a:endParaRPr lang="en-GB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514600" y="1371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Deux envergures ou plus = zéro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 descr="village fond d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0960" name="Object 1024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6146" name="Designer Zeichnung" r:id="rId5" imgW="408960" imgH="217080" progId="">
              <p:embed/>
            </p:oleObj>
          </a:graphicData>
        </a:graphic>
      </p:graphicFrame>
      <p:sp>
        <p:nvSpPr>
          <p:cNvPr id="31748" name="Text Box 1028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31749" name="Text Box 1029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3</a:t>
            </a:r>
            <a:endParaRPr lang="en-GB"/>
          </a:p>
        </p:txBody>
      </p:sp>
      <p:sp>
        <p:nvSpPr>
          <p:cNvPr id="31750" name="Text Box 1030"/>
          <p:cNvSpPr txBox="1">
            <a:spLocks noChangeArrowheads="1"/>
          </p:cNvSpPr>
          <p:nvPr/>
        </p:nvSpPr>
        <p:spPr bwMode="auto">
          <a:xfrm>
            <a:off x="2438400" y="106363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b="1">
                <a:latin typeface="Garamond" pitchFamily="18" charset="0"/>
              </a:rPr>
              <a:t>Humpty bump et renversement combiné</a:t>
            </a:r>
            <a:endParaRPr lang="en-GB" sz="3200" b="1">
              <a:latin typeface="Garamond" pitchFamily="18" charset="0"/>
            </a:endParaRPr>
          </a:p>
        </p:txBody>
      </p:sp>
      <p:graphicFrame>
        <p:nvGraphicFramePr>
          <p:cNvPr id="40961" name="Object 1025"/>
          <p:cNvGraphicFramePr>
            <a:graphicFrameLocks noChangeAspect="1"/>
          </p:cNvGraphicFramePr>
          <p:nvPr/>
        </p:nvGraphicFramePr>
        <p:xfrm>
          <a:off x="6400800" y="0"/>
          <a:ext cx="2406650" cy="4354513"/>
        </p:xfrm>
        <a:graphic>
          <a:graphicData uri="http://schemas.openxmlformats.org/presentationml/2006/ole">
            <p:oleObj spid="_x0000_s6147" name="VISIO" r:id="rId6" imgW="2407320" imgH="4355280" progId="">
              <p:embed/>
            </p:oleObj>
          </a:graphicData>
        </a:graphic>
      </p:graphicFrame>
      <p:sp>
        <p:nvSpPr>
          <p:cNvPr id="31755" name="Text Box 1035"/>
          <p:cNvSpPr txBox="1">
            <a:spLocks noChangeArrowheads="1"/>
          </p:cNvSpPr>
          <p:nvPr/>
        </p:nvSpPr>
        <p:spPr bwMode="auto">
          <a:xfrm>
            <a:off x="4572000" y="1371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Deux envergures ou plus = zéro</a:t>
            </a:r>
            <a:endParaRPr lang="en-GB"/>
          </a:p>
        </p:txBody>
      </p:sp>
      <p:sp>
        <p:nvSpPr>
          <p:cNvPr id="31756" name="Text Box 1036"/>
          <p:cNvSpPr txBox="1">
            <a:spLocks noChangeArrowheads="1"/>
          </p:cNvSpPr>
          <p:nvPr/>
        </p:nvSpPr>
        <p:spPr bwMode="auto">
          <a:xfrm>
            <a:off x="4400550" y="2951163"/>
            <a:ext cx="2686050" cy="935037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Les rayons des 1/2 et des 1/4 de boucles doivent être identiques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illage fond cen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1984" name="Object 1024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7170" name="Designer Zeichnung" r:id="rId5" imgW="408960" imgH="217080" progId="">
              <p:embed/>
            </p:oleObj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816225" y="106363"/>
            <a:ext cx="3440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3200" b="1">
                <a:latin typeface="Garamond" pitchFamily="18" charset="0"/>
              </a:rPr>
              <a:t>Vol tranche alterné</a:t>
            </a:r>
            <a:endParaRPr lang="en-GB" sz="3200" b="1">
              <a:latin typeface="Garamond" pitchFamily="18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4</a:t>
            </a:r>
            <a:endParaRPr lang="en-GB"/>
          </a:p>
        </p:txBody>
      </p:sp>
      <p:graphicFrame>
        <p:nvGraphicFramePr>
          <p:cNvPr id="41985" name="Object 1025"/>
          <p:cNvGraphicFramePr>
            <a:graphicFrameLocks noChangeAspect="1"/>
          </p:cNvGraphicFramePr>
          <p:nvPr/>
        </p:nvGraphicFramePr>
        <p:xfrm>
          <a:off x="762000" y="3048000"/>
          <a:ext cx="7618413" cy="1858963"/>
        </p:xfrm>
        <a:graphic>
          <a:graphicData uri="http://schemas.openxmlformats.org/presentationml/2006/ole">
            <p:oleObj spid="_x0000_s7171" name="VISIO" r:id="rId6" imgW="7619040" imgH="1859040" progId="">
              <p:embed/>
            </p:oleObj>
          </a:graphicData>
        </a:graphic>
      </p:graphicFrame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838200" y="2514600"/>
            <a:ext cx="746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Times New Roman" pitchFamily="18" charset="0"/>
              </a:rPr>
              <a:t>Les sections de vol en *vol tranche* doivent être identiques</a:t>
            </a:r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village fond gau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</p:spPr>
      </p:pic>
      <p:graphicFrame>
        <p:nvGraphicFramePr>
          <p:cNvPr id="43008" name="Object 2048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8194" name="Designer Zeichnung" r:id="rId5" imgW="408960" imgH="217080" progId="">
              <p:embed/>
            </p:oleObj>
          </a:graphicData>
        </a:graphic>
      </p:graphicFrame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21509" name="Text Box 1029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5</a:t>
            </a:r>
            <a:endParaRPr lang="en-GB"/>
          </a:p>
        </p:txBody>
      </p:sp>
      <p:sp>
        <p:nvSpPr>
          <p:cNvPr id="21510" name="Text Box 1030"/>
          <p:cNvSpPr txBox="1">
            <a:spLocks noChangeArrowheads="1"/>
          </p:cNvSpPr>
          <p:nvPr/>
        </p:nvSpPr>
        <p:spPr bwMode="auto">
          <a:xfrm>
            <a:off x="3276600" y="106363"/>
            <a:ext cx="2822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3200" b="1">
                <a:latin typeface="Garamond" pitchFamily="18" charset="0"/>
              </a:rPr>
              <a:t>1/2 huit cubain</a:t>
            </a:r>
            <a:endParaRPr lang="en-GB" sz="3200" b="1">
              <a:latin typeface="Garamond" pitchFamily="18" charset="0"/>
            </a:endParaRPr>
          </a:p>
        </p:txBody>
      </p:sp>
      <p:graphicFrame>
        <p:nvGraphicFramePr>
          <p:cNvPr id="43009" name="Object 2049"/>
          <p:cNvGraphicFramePr>
            <a:graphicFrameLocks noChangeAspect="1"/>
          </p:cNvGraphicFramePr>
          <p:nvPr/>
        </p:nvGraphicFramePr>
        <p:xfrm>
          <a:off x="304800" y="0"/>
          <a:ext cx="7515225" cy="4364038"/>
        </p:xfrm>
        <a:graphic>
          <a:graphicData uri="http://schemas.openxmlformats.org/presentationml/2006/ole">
            <p:oleObj spid="_x0000_s8195" name="VISIO" r:id="rId6" imgW="7514640" imgH="4364280" progId="">
              <p:embed/>
            </p:oleObj>
          </a:graphicData>
        </a:graphic>
      </p:graphicFrame>
      <p:sp>
        <p:nvSpPr>
          <p:cNvPr id="21514" name="Text Box 1034"/>
          <p:cNvSpPr txBox="1">
            <a:spLocks noChangeArrowheads="1"/>
          </p:cNvSpPr>
          <p:nvPr/>
        </p:nvSpPr>
        <p:spPr bwMode="auto">
          <a:xfrm>
            <a:off x="5699125" y="1981200"/>
            <a:ext cx="2149475" cy="1209675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Les rayons des fractions de boucles doivent être identiques</a:t>
            </a:r>
            <a:endParaRPr lang="en-GB"/>
          </a:p>
        </p:txBody>
      </p:sp>
      <p:sp>
        <p:nvSpPr>
          <p:cNvPr id="21515" name="Text Box 1035"/>
          <p:cNvSpPr txBox="1">
            <a:spLocks noChangeArrowheads="1"/>
          </p:cNvSpPr>
          <p:nvPr/>
        </p:nvSpPr>
        <p:spPr bwMode="auto">
          <a:xfrm>
            <a:off x="1660525" y="2057400"/>
            <a:ext cx="1997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 1/2 tonneau doit être centré dans la descente à 45°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llage fond cen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4032" name="Object 1024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9218" name="Designer Zeichnung" r:id="rId5" imgW="408960" imgH="217080" progId="">
              <p:embed/>
            </p:oleObj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19400" y="106363"/>
            <a:ext cx="3473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Boucle triangulaire</a:t>
            </a:r>
            <a:endParaRPr lang="en-GB" sz="3200" b="1">
              <a:latin typeface="Garamond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6</a:t>
            </a:r>
            <a:endParaRPr lang="en-GB"/>
          </a:p>
        </p:txBody>
      </p:sp>
      <p:graphicFrame>
        <p:nvGraphicFramePr>
          <p:cNvPr id="44033" name="Object 1025"/>
          <p:cNvGraphicFramePr>
            <a:graphicFrameLocks noChangeAspect="1"/>
          </p:cNvGraphicFramePr>
          <p:nvPr/>
        </p:nvGraphicFramePr>
        <p:xfrm>
          <a:off x="1676400" y="0"/>
          <a:ext cx="5634038" cy="4264025"/>
        </p:xfrm>
        <a:graphic>
          <a:graphicData uri="http://schemas.openxmlformats.org/presentationml/2006/ole">
            <p:oleObj spid="_x0000_s9219" name="VISIO" r:id="rId6" imgW="5633640" imgH="4264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r>
              <a:rPr lang="fr-FR" dirty="0" smtClean="0"/>
              <a:t>Coder et décoder : L’ARESTI</a:t>
            </a:r>
            <a:endParaRPr lang="fr-FR" dirty="0"/>
          </a:p>
        </p:txBody>
      </p:sp>
      <p:pic>
        <p:nvPicPr>
          <p:cNvPr id="3" name="Image 2" descr="arest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85926"/>
            <a:ext cx="2949890" cy="4168768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3786182" y="2000240"/>
            <a:ext cx="5000660" cy="385765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Jose Louis De ARESTI (1917 – 2003)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000" baseline="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Pilote, instructeur puis pilote d’essai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Rédige en 1961 son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Aresti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Adopté officiellement par la FAI en 1964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4876" y="4143380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Arial Black" pitchFamily="34" charset="0"/>
              </a:rPr>
              <a:t>aérocryptographie</a:t>
            </a:r>
            <a:endParaRPr lang="fr-FR" sz="2400" dirty="0">
              <a:latin typeface="Arial Black" pitchFamily="34" charset="0"/>
            </a:endParaRPr>
          </a:p>
        </p:txBody>
      </p:sp>
      <p:sp>
        <p:nvSpPr>
          <p:cNvPr id="6" name="Flèche droite rayée 5"/>
          <p:cNvSpPr/>
          <p:nvPr/>
        </p:nvSpPr>
        <p:spPr>
          <a:xfrm>
            <a:off x="4000496" y="4286256"/>
            <a:ext cx="642942" cy="2857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village fond cen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5056" name="Object 2048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10242" name="Designer Zeichnung" r:id="rId5" imgW="408960" imgH="217080" progId="">
              <p:embed/>
            </p:oleObj>
          </a:graphicData>
        </a:graphic>
      </p:graphicFrame>
      <p:sp>
        <p:nvSpPr>
          <p:cNvPr id="32772" name="Text Box 1028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2819400" y="106363"/>
            <a:ext cx="3473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Boucle triangulaire</a:t>
            </a:r>
            <a:endParaRPr lang="en-GB" sz="3200" b="1">
              <a:latin typeface="Garamond" pitchFamily="18" charset="0"/>
            </a:endParaRPr>
          </a:p>
        </p:txBody>
      </p:sp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6</a:t>
            </a:r>
            <a:endParaRPr lang="en-GB"/>
          </a:p>
        </p:txBody>
      </p:sp>
      <p:graphicFrame>
        <p:nvGraphicFramePr>
          <p:cNvPr id="45057" name="Object 2049"/>
          <p:cNvGraphicFramePr>
            <a:graphicFrameLocks noChangeAspect="1"/>
          </p:cNvGraphicFramePr>
          <p:nvPr/>
        </p:nvGraphicFramePr>
        <p:xfrm>
          <a:off x="1676400" y="0"/>
          <a:ext cx="5634038" cy="4264025"/>
        </p:xfrm>
        <a:graphic>
          <a:graphicData uri="http://schemas.openxmlformats.org/presentationml/2006/ole">
            <p:oleObj spid="_x0000_s10243" name="VISIO" r:id="rId6" imgW="5633640" imgH="4264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village fond d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6080" name="Object 1024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11266" name="Designer Zeichnung" r:id="rId5" imgW="408960" imgH="217080" progId="">
              <p:embed/>
            </p:oleObj>
          </a:graphicData>
        </a:graphic>
      </p:graphicFrame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14341" name="Text Box 1029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7</a:t>
            </a:r>
            <a:endParaRPr lang="en-GB"/>
          </a:p>
        </p:txBody>
      </p:sp>
      <p:sp>
        <p:nvSpPr>
          <p:cNvPr id="14345" name="Text Box 1033"/>
          <p:cNvSpPr txBox="1">
            <a:spLocks noChangeArrowheads="1"/>
          </p:cNvSpPr>
          <p:nvPr/>
        </p:nvSpPr>
        <p:spPr bwMode="auto">
          <a:xfrm>
            <a:off x="3224213" y="106363"/>
            <a:ext cx="2759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Humpty bump</a:t>
            </a:r>
            <a:endParaRPr lang="en-GB" sz="3200" b="1">
              <a:latin typeface="Garamond" pitchFamily="18" charset="0"/>
            </a:endParaRPr>
          </a:p>
        </p:txBody>
      </p:sp>
      <p:graphicFrame>
        <p:nvGraphicFramePr>
          <p:cNvPr id="46081" name="Object 1025"/>
          <p:cNvGraphicFramePr>
            <a:graphicFrameLocks noChangeAspect="1"/>
          </p:cNvGraphicFramePr>
          <p:nvPr/>
        </p:nvGraphicFramePr>
        <p:xfrm>
          <a:off x="4572000" y="0"/>
          <a:ext cx="4243388" cy="4318000"/>
        </p:xfrm>
        <a:graphic>
          <a:graphicData uri="http://schemas.openxmlformats.org/presentationml/2006/ole">
            <p:oleObj spid="_x0000_s11267" name="VISIO" r:id="rId6" imgW="4244040" imgH="4317840" progId="">
              <p:embed/>
            </p:oleObj>
          </a:graphicData>
        </a:graphic>
      </p:graphicFrame>
      <p:sp>
        <p:nvSpPr>
          <p:cNvPr id="14350" name="Text Box 1038"/>
          <p:cNvSpPr txBox="1">
            <a:spLocks noChangeArrowheads="1"/>
          </p:cNvSpPr>
          <p:nvPr/>
        </p:nvSpPr>
        <p:spPr bwMode="auto">
          <a:xfrm>
            <a:off x="2800350" y="2874963"/>
            <a:ext cx="2686050" cy="935037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Les rayons des 1/2 et des 1/4 de boucles doivent être identiques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illage fond d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7104" name="Object 1024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12290" name="Designer Zeichnung" r:id="rId5" imgW="408960" imgH="217080" progId="">
              <p:embed/>
            </p:oleObj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7</a:t>
            </a:r>
            <a:endParaRPr lang="en-GB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24213" y="106363"/>
            <a:ext cx="2759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Humpty bump</a:t>
            </a:r>
            <a:endParaRPr lang="en-GB" sz="3200" b="1">
              <a:latin typeface="Garamond" pitchFamily="18" charset="0"/>
            </a:endParaRPr>
          </a:p>
        </p:txBody>
      </p:sp>
      <p:graphicFrame>
        <p:nvGraphicFramePr>
          <p:cNvPr id="47105" name="Object 1025"/>
          <p:cNvGraphicFramePr>
            <a:graphicFrameLocks noChangeAspect="1"/>
          </p:cNvGraphicFramePr>
          <p:nvPr/>
        </p:nvGraphicFramePr>
        <p:xfrm>
          <a:off x="5105400" y="0"/>
          <a:ext cx="3703638" cy="4318000"/>
        </p:xfrm>
        <a:graphic>
          <a:graphicData uri="http://schemas.openxmlformats.org/presentationml/2006/ole">
            <p:oleObj spid="_x0000_s12291" name="VISIO" r:id="rId6" imgW="3704040" imgH="4317840" progId="">
              <p:embed/>
            </p:oleObj>
          </a:graphicData>
        </a:graphic>
      </p:graphicFrame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800350" y="2874963"/>
            <a:ext cx="2686050" cy="935037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Les rayons des 1/2 et des 1/4 de boucles doivent être identiques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village fond cen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8128" name="Object 1024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13314" name="Designer Zeichnung" r:id="rId5" imgW="408960" imgH="217080" progId="">
              <p:embed/>
            </p:oleObj>
          </a:graphicData>
        </a:graphic>
      </p:graphicFrame>
      <p:sp>
        <p:nvSpPr>
          <p:cNvPr id="12292" name="Text Box 1028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12293" name="Text Box 1029"/>
          <p:cNvSpPr txBox="1">
            <a:spLocks noChangeArrowheads="1"/>
          </p:cNvSpPr>
          <p:nvPr/>
        </p:nvSpPr>
        <p:spPr bwMode="auto">
          <a:xfrm>
            <a:off x="2590800" y="106363"/>
            <a:ext cx="4713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Cercle 3 tonneaux alternés</a:t>
            </a:r>
            <a:endParaRPr lang="en-GB" sz="3200" b="1">
              <a:latin typeface="Garamond" pitchFamily="18" charset="0"/>
            </a:endParaRPr>
          </a:p>
        </p:txBody>
      </p:sp>
      <p:sp>
        <p:nvSpPr>
          <p:cNvPr id="12294" name="Text Box 1030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8</a:t>
            </a:r>
            <a:endParaRPr lang="en-GB"/>
          </a:p>
        </p:txBody>
      </p:sp>
      <p:graphicFrame>
        <p:nvGraphicFramePr>
          <p:cNvPr id="48129" name="Object 1025"/>
          <p:cNvGraphicFramePr>
            <a:graphicFrameLocks noChangeAspect="1"/>
          </p:cNvGraphicFramePr>
          <p:nvPr/>
        </p:nvGraphicFramePr>
        <p:xfrm>
          <a:off x="2819400" y="2057400"/>
          <a:ext cx="4214813" cy="2228850"/>
        </p:xfrm>
        <a:graphic>
          <a:graphicData uri="http://schemas.openxmlformats.org/presentationml/2006/ole">
            <p:oleObj spid="_x0000_s13315" name="VISIO" r:id="rId6" imgW="4215240" imgH="2228400" progId="">
              <p:embed/>
            </p:oleObj>
          </a:graphicData>
        </a:graphic>
      </p:graphicFrame>
      <p:sp>
        <p:nvSpPr>
          <p:cNvPr id="12298" name="Text Box 1034"/>
          <p:cNvSpPr txBox="1">
            <a:spLocks noChangeArrowheads="1"/>
          </p:cNvSpPr>
          <p:nvPr/>
        </p:nvSpPr>
        <p:spPr bwMode="auto">
          <a:xfrm>
            <a:off x="3733800" y="1447800"/>
            <a:ext cx="525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Les tonneaux doivent occuper chacun un tiers de la circonférence, avoir un taux de roulis constant et un sens de roulis alterné</a:t>
            </a:r>
            <a:endParaRPr lang="en-GB"/>
          </a:p>
        </p:txBody>
      </p:sp>
      <p:sp>
        <p:nvSpPr>
          <p:cNvPr id="12299" name="Text Box 1035"/>
          <p:cNvSpPr txBox="1">
            <a:spLocks noChangeArrowheads="1"/>
          </p:cNvSpPr>
          <p:nvPr/>
        </p:nvSpPr>
        <p:spPr bwMode="auto">
          <a:xfrm>
            <a:off x="381000" y="28194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 premier tonneau est vers l’extérieur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illage fond cen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9152" name="Object 1024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14338" name="Designer Zeichnung" r:id="rId5" imgW="408960" imgH="217080" progId="">
              <p:embed/>
            </p:oleObj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8</a:t>
            </a:r>
            <a:endParaRPr lang="en-GB"/>
          </a:p>
        </p:txBody>
      </p:sp>
      <p:graphicFrame>
        <p:nvGraphicFramePr>
          <p:cNvPr id="49153" name="Object 1025"/>
          <p:cNvGraphicFramePr>
            <a:graphicFrameLocks noChangeAspect="1"/>
          </p:cNvGraphicFramePr>
          <p:nvPr/>
        </p:nvGraphicFramePr>
        <p:xfrm>
          <a:off x="1981200" y="3003550"/>
          <a:ext cx="4227513" cy="1263650"/>
        </p:xfrm>
        <a:graphic>
          <a:graphicData uri="http://schemas.openxmlformats.org/presentationml/2006/ole">
            <p:oleObj spid="_x0000_s14339" name="VISIO" r:id="rId6" imgW="4227840" imgH="1262880" progId="">
              <p:embed/>
            </p:oleObj>
          </a:graphicData>
        </a:graphic>
      </p:graphicFrame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981200" y="2055813"/>
            <a:ext cx="5257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Les tonneaux doivent occuper chacun un tiers de la circonférence, avoir un taux de roulis constant et un sens de roulis alterné</a:t>
            </a:r>
            <a:endParaRPr lang="en-GB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590800" y="106363"/>
            <a:ext cx="4713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Cercle 3 tonneaux alternés</a:t>
            </a:r>
            <a:endParaRPr lang="en-GB" sz="32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village fond gau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</p:spPr>
      </p:pic>
      <p:graphicFrame>
        <p:nvGraphicFramePr>
          <p:cNvPr id="50176" name="Object 2048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15362" name="Designer Zeichnung" r:id="rId5" imgW="408960" imgH="217080" progId="">
              <p:embed/>
            </p:oleObj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600200" y="2397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9</a:t>
            </a:r>
            <a:endParaRPr lang="en-GB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484438" y="106363"/>
            <a:ext cx="4678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1/2 boucle carrée diamant</a:t>
            </a:r>
            <a:endParaRPr lang="en-GB" sz="3200" b="1">
              <a:latin typeface="Garamond" pitchFamily="18" charset="0"/>
            </a:endParaRPr>
          </a:p>
        </p:txBody>
      </p:sp>
      <p:graphicFrame>
        <p:nvGraphicFramePr>
          <p:cNvPr id="50177" name="Object 2049"/>
          <p:cNvGraphicFramePr>
            <a:graphicFrameLocks noChangeAspect="1"/>
          </p:cNvGraphicFramePr>
          <p:nvPr/>
        </p:nvGraphicFramePr>
        <p:xfrm>
          <a:off x="381000" y="0"/>
          <a:ext cx="2959100" cy="4364038"/>
        </p:xfrm>
        <a:graphic>
          <a:graphicData uri="http://schemas.openxmlformats.org/presentationml/2006/ole">
            <p:oleObj spid="_x0000_s15363" name="VISIO" r:id="rId6" imgW="2959560" imgH="4363920" progId="">
              <p:embed/>
            </p:oleObj>
          </a:graphicData>
        </a:graphic>
      </p:graphicFrame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600200" y="1484313"/>
            <a:ext cx="329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Les tonneaux doivent être centrés dans les lignes droites et avoir le même taux de roulis</a:t>
            </a:r>
            <a:endParaRPr lang="en-GB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752600" y="2646363"/>
            <a:ext cx="3048000" cy="935037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Les rayons des fractions de boucles doivent être identiques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illage fond cen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1200" name="Object 0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16386" name="Designer Zeichnung" r:id="rId5" imgW="408960" imgH="217080" progId="">
              <p:embed/>
            </p:oleObj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90800" y="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b="1">
                <a:latin typeface="Garamond" pitchFamily="18" charset="0"/>
              </a:rPr>
              <a:t>Chapeaux haut de forme</a:t>
            </a:r>
            <a:endParaRPr lang="en-GB" sz="3200" b="1">
              <a:latin typeface="Garamond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00200" y="2397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10</a:t>
            </a:r>
            <a:endParaRPr lang="en-GB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914400" y="0"/>
          <a:ext cx="7259638" cy="4394200"/>
        </p:xfrm>
        <a:graphic>
          <a:graphicData uri="http://schemas.openxmlformats.org/presentationml/2006/ole">
            <p:oleObj spid="_x0000_s16387" name="VISIO" r:id="rId6" imgW="7259040" imgH="4393440" progId="">
              <p:embed/>
            </p:oleObj>
          </a:graphicData>
        </a:graphic>
      </p:graphicFrame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632325" y="2819400"/>
            <a:ext cx="2759075" cy="935038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Les rayons des 1/4 de boucles doivent être identiques</a:t>
            </a:r>
            <a:endParaRPr lang="en-GB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927725" y="1598613"/>
            <a:ext cx="2835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Les 1/2 tonneaux doivent être centrés dans les lignes droites verticales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illage fond cen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2224" name="Object 0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17410" name="Designer Zeichnung" r:id="rId5" imgW="408960" imgH="217080" progId="">
              <p:embed/>
            </p:oleObj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90800" y="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b="1">
                <a:latin typeface="Garamond" pitchFamily="18" charset="0"/>
              </a:rPr>
              <a:t>Chapeaux haut de forme</a:t>
            </a:r>
            <a:endParaRPr lang="en-GB" sz="3200" b="1">
              <a:latin typeface="Garamond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600200" y="2397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10</a:t>
            </a:r>
            <a:endParaRPr lang="en-GB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914400" y="0"/>
          <a:ext cx="7259638" cy="4394200"/>
        </p:xfrm>
        <a:graphic>
          <a:graphicData uri="http://schemas.openxmlformats.org/presentationml/2006/ole">
            <p:oleObj spid="_x0000_s17411" name="VISIO" r:id="rId6" imgW="7259040" imgH="4393440" progId="">
              <p:embed/>
            </p:oleObj>
          </a:graphicData>
        </a:graphic>
      </p:graphicFrame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736725" y="2895600"/>
            <a:ext cx="2759075" cy="935038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Les rayons des 1/4 de boucles doivent être identiques</a:t>
            </a:r>
            <a:endParaRPr lang="en-GB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81000" y="1447800"/>
            <a:ext cx="2835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Les 1/2 tonneaux doivent être centrés dans les lignes droites verticales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illage fond d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18434" name="Designer Zeichnung" r:id="rId5" imgW="408960" imgH="217080" progId="">
              <p:embed/>
            </p:oleObj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600200" y="2397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11</a:t>
            </a:r>
            <a:endParaRPr lang="en-GB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667000" y="106363"/>
            <a:ext cx="422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Deux tours 1/2 de vrille</a:t>
            </a:r>
            <a:endParaRPr lang="en-GB" sz="3200" b="1">
              <a:latin typeface="Garamond" pitchFamily="18" charset="0"/>
            </a:endParaRPr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6400800" y="0"/>
          <a:ext cx="2371725" cy="4259263"/>
        </p:xfrm>
        <a:graphic>
          <a:graphicData uri="http://schemas.openxmlformats.org/presentationml/2006/ole">
            <p:oleObj spid="_x0000_s18435" name="VISIO" r:id="rId6" imgW="2372040" imgH="4259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village fond cen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3248" name="Object 1024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19458" name="Designer Zeichnung" r:id="rId5" imgW="408960" imgH="217080" progId="">
              <p:embed/>
            </p:oleObj>
          </a:graphicData>
        </a:graphic>
      </p:graphicFrame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26629" name="Text Box 1029"/>
          <p:cNvSpPr txBox="1">
            <a:spLocks noChangeArrowheads="1"/>
          </p:cNvSpPr>
          <p:nvPr/>
        </p:nvSpPr>
        <p:spPr bwMode="auto">
          <a:xfrm>
            <a:off x="2593975" y="106363"/>
            <a:ext cx="3883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b="1">
                <a:latin typeface="Garamond" pitchFamily="18" charset="0"/>
              </a:rPr>
              <a:t>3/4 de tonneaux à facettes alternés</a:t>
            </a:r>
            <a:endParaRPr lang="en-GB" sz="3200" b="1">
              <a:latin typeface="Garamond" pitchFamily="18" charset="0"/>
            </a:endParaRPr>
          </a:p>
        </p:txBody>
      </p:sp>
      <p:sp>
        <p:nvSpPr>
          <p:cNvPr id="26630" name="Text Box 1030"/>
          <p:cNvSpPr txBox="1">
            <a:spLocks noChangeArrowheads="1"/>
          </p:cNvSpPr>
          <p:nvPr/>
        </p:nvSpPr>
        <p:spPr bwMode="auto">
          <a:xfrm>
            <a:off x="1600200" y="2397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12</a:t>
            </a:r>
            <a:endParaRPr lang="en-GB"/>
          </a:p>
        </p:txBody>
      </p:sp>
      <p:graphicFrame>
        <p:nvGraphicFramePr>
          <p:cNvPr id="53249" name="Object 1025"/>
          <p:cNvGraphicFramePr>
            <a:graphicFrameLocks noChangeAspect="1"/>
          </p:cNvGraphicFramePr>
          <p:nvPr/>
        </p:nvGraphicFramePr>
        <p:xfrm>
          <a:off x="800100" y="3048000"/>
          <a:ext cx="7545388" cy="1374775"/>
        </p:xfrm>
        <a:graphic>
          <a:graphicData uri="http://schemas.openxmlformats.org/presentationml/2006/ole">
            <p:oleObj spid="_x0000_s19459" name="VISIO" r:id="rId6" imgW="7547040" imgH="1374120" progId="">
              <p:embed/>
            </p:oleObj>
          </a:graphicData>
        </a:graphic>
      </p:graphicFrame>
      <p:sp>
        <p:nvSpPr>
          <p:cNvPr id="26636" name="Text Box 1036"/>
          <p:cNvSpPr txBox="1">
            <a:spLocks noChangeArrowheads="1"/>
          </p:cNvSpPr>
          <p:nvPr/>
        </p:nvSpPr>
        <p:spPr bwMode="auto">
          <a:xfrm>
            <a:off x="2438400" y="2436813"/>
            <a:ext cx="4206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Les facettes et le taux de roulis des fractions de tonneau doivent être identiques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r>
              <a:rPr lang="fr-FR" dirty="0" smtClean="0"/>
              <a:t>Coder et décoder : L’ARESTI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57158" y="1643050"/>
            <a:ext cx="8429684" cy="385765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Alphabet graphique pour décrire une figure de voltige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Aresti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décrivit plus de 15000 manœuvres de voltige différentes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A chaque figure est associé un coefficient K de difficulté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Utilisable par toutes les personnes pratiquant la voltige aérienne 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Formation des pilotes,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Initiation à la voltige,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Aéromodélisme,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Patrouille,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Vélivole,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Etc.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e330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385344"/>
            <a:ext cx="3357586" cy="2212483"/>
          </a:xfrm>
          <a:prstGeom prst="rect">
            <a:avLst/>
          </a:prstGeom>
        </p:spPr>
      </p:pic>
      <p:pic>
        <p:nvPicPr>
          <p:cNvPr id="7" name="Image 6" descr="Breitling miro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286124"/>
            <a:ext cx="3202171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illage fond gau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</p:spPr>
      </p:pic>
      <p:graphicFrame>
        <p:nvGraphicFramePr>
          <p:cNvPr id="54272" name="Object 0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20482" name="Designer Zeichnung" r:id="rId5" imgW="408960" imgH="217080" progId="">
              <p:embed/>
            </p:oleObj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0200" y="2397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13</a:t>
            </a:r>
            <a:endParaRPr lang="en-GB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08375" y="106363"/>
            <a:ext cx="2130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Figure en 8</a:t>
            </a:r>
            <a:endParaRPr lang="en-GB" sz="3200" b="1">
              <a:latin typeface="Garamond" pitchFamily="18" charset="0"/>
            </a:endParaRPr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381000" y="0"/>
          <a:ext cx="2468563" cy="4386263"/>
        </p:xfrm>
        <a:graphic>
          <a:graphicData uri="http://schemas.openxmlformats.org/presentationml/2006/ole">
            <p:oleObj spid="_x0000_s20483" name="VISIO" r:id="rId6" imgW="2467800" imgH="4385520" progId="">
              <p:embed/>
            </p:oleObj>
          </a:graphicData>
        </a:graphic>
      </p:graphicFrame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657350" y="2874963"/>
            <a:ext cx="2686050" cy="935037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Les rayons de la 1/2 boucle et de la boucle doivent être identiques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6" descr="village fond gau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</p:spPr>
      </p:pic>
      <p:graphicFrame>
        <p:nvGraphicFramePr>
          <p:cNvPr id="55296" name="Object 1024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21506" name="Designer Zeichnung" r:id="rId5" imgW="408960" imgH="217080" progId="">
              <p:embed/>
            </p:oleObj>
          </a:graphicData>
        </a:graphic>
      </p:graphicFrame>
      <p:sp>
        <p:nvSpPr>
          <p:cNvPr id="38916" name="Text Box 1028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38917" name="Text Box 1029"/>
          <p:cNvSpPr txBox="1">
            <a:spLocks noChangeArrowheads="1"/>
          </p:cNvSpPr>
          <p:nvPr/>
        </p:nvSpPr>
        <p:spPr bwMode="auto">
          <a:xfrm>
            <a:off x="1600200" y="2397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Figure 13</a:t>
            </a:r>
            <a:endParaRPr lang="en-GB"/>
          </a:p>
        </p:txBody>
      </p:sp>
      <p:sp>
        <p:nvSpPr>
          <p:cNvPr id="38918" name="Text Box 1030"/>
          <p:cNvSpPr txBox="1">
            <a:spLocks noChangeArrowheads="1"/>
          </p:cNvSpPr>
          <p:nvPr/>
        </p:nvSpPr>
        <p:spPr bwMode="auto">
          <a:xfrm>
            <a:off x="3508375" y="106363"/>
            <a:ext cx="2130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latin typeface="Garamond" pitchFamily="18" charset="0"/>
              </a:rPr>
              <a:t>Figure en 8</a:t>
            </a:r>
            <a:endParaRPr lang="en-GB" sz="3200" b="1">
              <a:latin typeface="Garamond" pitchFamily="18" charset="0"/>
            </a:endParaRPr>
          </a:p>
        </p:txBody>
      </p:sp>
      <p:graphicFrame>
        <p:nvGraphicFramePr>
          <p:cNvPr id="55297" name="Object 1025"/>
          <p:cNvGraphicFramePr>
            <a:graphicFrameLocks noChangeAspect="1"/>
          </p:cNvGraphicFramePr>
          <p:nvPr/>
        </p:nvGraphicFramePr>
        <p:xfrm>
          <a:off x="381000" y="0"/>
          <a:ext cx="3824288" cy="4148138"/>
        </p:xfrm>
        <a:graphic>
          <a:graphicData uri="http://schemas.openxmlformats.org/presentationml/2006/ole">
            <p:oleObj spid="_x0000_s21507" name="VISIO" r:id="rId6" imgW="3823920" imgH="4147920" progId="">
              <p:embed/>
            </p:oleObj>
          </a:graphicData>
        </a:graphic>
      </p:graphicFrame>
      <p:sp>
        <p:nvSpPr>
          <p:cNvPr id="38922" name="Text Box 1034"/>
          <p:cNvSpPr txBox="1">
            <a:spLocks noChangeArrowheads="1"/>
          </p:cNvSpPr>
          <p:nvPr/>
        </p:nvSpPr>
        <p:spPr bwMode="auto">
          <a:xfrm>
            <a:off x="1657350" y="2874963"/>
            <a:ext cx="2686050" cy="935037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Les rayons de la 1/2 boucle et de la boucle doivent être identiques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ond ve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054975" y="6589713"/>
            <a:ext cx="184150" cy="261937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fr-FR" sz="1400" b="1">
              <a:solidFill>
                <a:srgbClr val="CC3300"/>
              </a:solidFill>
            </a:endParaRPr>
          </a:p>
        </p:txBody>
      </p:sp>
      <p:graphicFrame>
        <p:nvGraphicFramePr>
          <p:cNvPr id="56320" name="Object 0"/>
          <p:cNvGraphicFramePr>
            <a:graphicFrameLocks noChangeAspect="1"/>
          </p:cNvGraphicFramePr>
          <p:nvPr/>
        </p:nvGraphicFramePr>
        <p:xfrm>
          <a:off x="7848600" y="525463"/>
          <a:ext cx="609600" cy="217487"/>
        </p:xfrm>
        <a:graphic>
          <a:graphicData uri="http://schemas.openxmlformats.org/presentationml/2006/ole">
            <p:oleObj spid="_x0000_s22530" name="Designer Zeichnung" r:id="rId5" imgW="408960" imgH="217080" progId="">
              <p:embed/>
            </p:oleObj>
          </a:graphicData>
        </a:graphic>
      </p:graphicFrame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93025" y="76200"/>
            <a:ext cx="1374775" cy="4572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2369E"/>
                </a:solidFill>
              </a:rPr>
              <a:t>Vent</a:t>
            </a:r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457200" y="1193800"/>
          <a:ext cx="8128000" cy="4673600"/>
        </p:xfrm>
        <a:graphic>
          <a:graphicData uri="http://schemas.openxmlformats.org/presentationml/2006/ole">
            <p:oleObj spid="_x0000_s22531" name="VISIO" r:id="rId6" imgW="9026280" imgH="5189400" progId="">
              <p:embed/>
            </p:oleObj>
          </a:graphicData>
        </a:graphic>
      </p:graphicFrame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2813050" y="163513"/>
            <a:ext cx="3683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352" tIns="39676" rIns="79352" bIns="39676">
            <a:spAutoFit/>
          </a:bodyPr>
          <a:lstStyle/>
          <a:p>
            <a:pPr algn="ctr" defTabSz="793750" eaLnBrk="0" hangingPunct="0">
              <a:lnSpc>
                <a:spcPct val="90000"/>
              </a:lnSpc>
            </a:pPr>
            <a:r>
              <a:rPr lang="fr-FR" sz="2400" b="1"/>
              <a:t>Séquence d’atterrissage</a:t>
            </a:r>
            <a:endParaRPr lang="en-GB" sz="2400">
              <a:latin typeface="Futura XBlkCn BT" pitchFamily="34" charset="0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4038600" y="776288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Noté ou 10</a:t>
            </a:r>
            <a:endParaRPr lang="en-GB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211638" y="6092825"/>
            <a:ext cx="1944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CC3300"/>
                </a:solidFill>
              </a:rPr>
              <a:t>Ligne de sécurité</a:t>
            </a:r>
            <a:endParaRPr lang="fr-FR" sz="12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r>
              <a:rPr lang="fr-FR" dirty="0" smtClean="0"/>
              <a:t>Coder et décoder : L’ARESTI</a:t>
            </a:r>
            <a:endParaRPr lang="fr-FR" dirty="0"/>
          </a:p>
        </p:txBody>
      </p:sp>
      <p:pic>
        <p:nvPicPr>
          <p:cNvPr id="5" name="Image 4" descr="figure sim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28934"/>
            <a:ext cx="3402511" cy="1500198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714844" y="2071678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 : Début de la figure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8596" y="1857364"/>
            <a:ext cx="1928826" cy="50006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Exemple 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714844" y="2786058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 Fin de la figure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714844" y="3571876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 Phase G positif : trait continu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714844" y="4357694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 Phase G négatif : train pointillé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714844" y="5143512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 Flèche : portion de tonneau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avec flèche vers le haut 13"/>
          <p:cNvSpPr/>
          <p:nvPr/>
        </p:nvSpPr>
        <p:spPr>
          <a:xfrm>
            <a:off x="285720" y="4500570"/>
            <a:ext cx="642942" cy="78581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rial Black" pitchFamily="34" charset="0"/>
              </a:rPr>
              <a:t>1</a:t>
            </a:r>
          </a:p>
        </p:txBody>
      </p:sp>
      <p:sp>
        <p:nvSpPr>
          <p:cNvPr id="15" name="Rectangle avec flèche vers le haut 14"/>
          <p:cNvSpPr/>
          <p:nvPr/>
        </p:nvSpPr>
        <p:spPr>
          <a:xfrm>
            <a:off x="1142976" y="4500570"/>
            <a:ext cx="642942" cy="78581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rial Black" pitchFamily="34" charset="0"/>
              </a:rPr>
              <a:t>3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17" name="Rectangle avec flèche vers le haut 16"/>
          <p:cNvSpPr/>
          <p:nvPr/>
        </p:nvSpPr>
        <p:spPr>
          <a:xfrm>
            <a:off x="2571736" y="4500570"/>
            <a:ext cx="642942" cy="78581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rial Black" pitchFamily="34" charset="0"/>
              </a:rPr>
              <a:t>4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18" name="Rectangle avec flèche vers le haut 17"/>
          <p:cNvSpPr/>
          <p:nvPr/>
        </p:nvSpPr>
        <p:spPr>
          <a:xfrm>
            <a:off x="3428992" y="4500570"/>
            <a:ext cx="642942" cy="78581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rial Black" pitchFamily="34" charset="0"/>
              </a:rPr>
              <a:t>2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20" name="Rectangle avec flèche vers le bas 19"/>
          <p:cNvSpPr/>
          <p:nvPr/>
        </p:nvSpPr>
        <p:spPr>
          <a:xfrm>
            <a:off x="2000232" y="2071678"/>
            <a:ext cx="571504" cy="7858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rial Black" pitchFamily="34" charset="0"/>
              </a:rPr>
              <a:t>5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1285852" y="5929330"/>
            <a:ext cx="6929486" cy="50006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½ boucle tirée, ½ tonneau au sommet, ½ boucle poussée…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4" grpId="0" animBg="1"/>
      <p:bldP spid="15" grpId="0" animBg="1"/>
      <p:bldP spid="17" grpId="0" animBg="1"/>
      <p:bldP spid="18" grpId="0" animBg="1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http://www.crpal.be/img/ar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r>
              <a:rPr lang="fr-FR" dirty="0" smtClean="0"/>
              <a:t>Coder et décoder : L’ARESTI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14844" y="2071678"/>
            <a:ext cx="4429156" cy="50006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 descr="http://www.crpal.be/img/ar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285852" y="2643182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500034" y="1785926"/>
            <a:ext cx="1928826" cy="50006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Vol rectiligne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5984" y="1785926"/>
            <a:ext cx="5182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</a:rPr>
              <a:t>à altitude et vitesse rigoureusement stables </a:t>
            </a:r>
          </a:p>
        </p:txBody>
      </p:sp>
      <p:pic>
        <p:nvPicPr>
          <p:cNvPr id="24" name="Image 23" descr="F16 d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857628"/>
            <a:ext cx="3857652" cy="1813097"/>
          </a:xfrm>
          <a:prstGeom prst="rect">
            <a:avLst/>
          </a:prstGeom>
        </p:spPr>
      </p:pic>
      <p:pic>
        <p:nvPicPr>
          <p:cNvPr id="25" name="Image 24" descr="e330 vol à pl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832051"/>
            <a:ext cx="3429024" cy="1877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</TotalTime>
  <Words>1648</Words>
  <Application>Microsoft Office PowerPoint</Application>
  <PresentationFormat>Affichage à l'écran (4:3)</PresentationFormat>
  <Paragraphs>502</Paragraphs>
  <Slides>72</Slides>
  <Notes>72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72</vt:i4>
      </vt:variant>
    </vt:vector>
  </HeadingPairs>
  <TitlesOfParts>
    <vt:vector size="75" baseType="lpstr">
      <vt:lpstr>Débit</vt:lpstr>
      <vt:lpstr>VISIO</vt:lpstr>
      <vt:lpstr>Designer Zeichnung</vt:lpstr>
      <vt:lpstr>La voltige aérienne  dans le modélisme</vt:lpstr>
      <vt:lpstr>Diapositive 2</vt:lpstr>
      <vt:lpstr>A tous niveaux : </vt:lpstr>
      <vt:lpstr>Les français ne sont pas mauvais :</vt:lpstr>
      <vt:lpstr>Demandez le programme…</vt:lpstr>
      <vt:lpstr>Coder et décoder : L’ARESTI</vt:lpstr>
      <vt:lpstr>Coder et décoder : L’ARESTI</vt:lpstr>
      <vt:lpstr>Coder et décoder : L’ARESTI</vt:lpstr>
      <vt:lpstr>Coder et décoder : L’ARESTI</vt:lpstr>
      <vt:lpstr>Coder et décoder : L’ARESTI</vt:lpstr>
      <vt:lpstr>Coder et décoder : L’ARESTI</vt:lpstr>
      <vt:lpstr>Coder et décoder : L’ARESTI</vt:lpstr>
      <vt:lpstr>Coder et décoder : L’ARESTI</vt:lpstr>
      <vt:lpstr>Coder et décoder : L’ARESTI</vt:lpstr>
      <vt:lpstr>Coder et décoder : L’ARESTI</vt:lpstr>
      <vt:lpstr>La voltige aérienne  Le vol circulaire F2B</vt:lpstr>
      <vt:lpstr>Le vol circulaire : principe </vt:lpstr>
      <vt:lpstr>Le vol circulaire : inconvénients? </vt:lpstr>
      <vt:lpstr>Le vol circulaire :</vt:lpstr>
      <vt:lpstr>Le vol circulaire :</vt:lpstr>
      <vt:lpstr>La voltige aérienne  le F3A catégorie « reine »</vt:lpstr>
      <vt:lpstr>Les origines : </vt:lpstr>
      <vt:lpstr>Les origines : </vt:lpstr>
      <vt:lpstr>Les origines : les premiers « multi » </vt:lpstr>
      <vt:lpstr>Dans les années 70 - 80 : </vt:lpstr>
      <vt:lpstr>Aujourd’hui : </vt:lpstr>
      <vt:lpstr>Un peu de technique : </vt:lpstr>
      <vt:lpstr>Diapositive 28</vt:lpstr>
      <vt:lpstr>La voltige aérienne  le F3m quand la vue baisse</vt:lpstr>
      <vt:lpstr>De plus en plus grand : </vt:lpstr>
      <vt:lpstr>De plus en plus grand : </vt:lpstr>
      <vt:lpstr>Le soucis du réalisme : </vt:lpstr>
      <vt:lpstr>Diapositive 33</vt:lpstr>
      <vt:lpstr>De plus en plus grand : </vt:lpstr>
      <vt:lpstr>La voltige aérienne  le F3p en salle et au chaud</vt:lpstr>
      <vt:lpstr>Les origines : </vt:lpstr>
      <vt:lpstr>Les origines : </vt:lpstr>
      <vt:lpstr>Les origines : </vt:lpstr>
      <vt:lpstr>Aujourd’hui : </vt:lpstr>
      <vt:lpstr>En pleine expansion : </vt:lpstr>
      <vt:lpstr>Diapositive 41</vt:lpstr>
      <vt:lpstr>La voltige aérienne  Le cadre de vol</vt:lpstr>
      <vt:lpstr>En F3p, indoor : </vt:lpstr>
      <vt:lpstr>En F3A, outdoor : </vt:lpstr>
      <vt:lpstr>En F3m, outdoor : </vt:lpstr>
      <vt:lpstr>La voltige aérienne  L’évaluation</vt:lpstr>
      <vt:lpstr>Le jugement : forcément humain… </vt:lpstr>
      <vt:lpstr>L’entrainement, les inconnus… </vt:lpstr>
      <vt:lpstr>Le coach : nécessaire 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</vt:vector>
  </TitlesOfParts>
  <Company>lpdc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voltige aérienne  dans le modélisme</dc:title>
  <dc:creator>L Buissyne</dc:creator>
  <cp:lastModifiedBy>L Buissyne</cp:lastModifiedBy>
  <cp:revision>55</cp:revision>
  <dcterms:created xsi:type="dcterms:W3CDTF">2012-05-04T06:44:17Z</dcterms:created>
  <dcterms:modified xsi:type="dcterms:W3CDTF">2012-05-17T08:24:46Z</dcterms:modified>
</cp:coreProperties>
</file>