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7" r:id="rId3"/>
    <p:sldId id="266" r:id="rId4"/>
    <p:sldId id="300" r:id="rId5"/>
    <p:sldId id="268" r:id="rId6"/>
    <p:sldId id="269" r:id="rId7"/>
    <p:sldId id="270" r:id="rId8"/>
    <p:sldId id="256" r:id="rId9"/>
    <p:sldId id="291" r:id="rId10"/>
    <p:sldId id="257" r:id="rId11"/>
    <p:sldId id="258" r:id="rId12"/>
    <p:sldId id="260" r:id="rId13"/>
    <p:sldId id="263" r:id="rId14"/>
    <p:sldId id="264" r:id="rId15"/>
    <p:sldId id="259" r:id="rId16"/>
    <p:sldId id="261" r:id="rId17"/>
    <p:sldId id="298" r:id="rId18"/>
    <p:sldId id="293" r:id="rId19"/>
    <p:sldId id="292" r:id="rId20"/>
    <p:sldId id="262" r:id="rId21"/>
    <p:sldId id="271" r:id="rId22"/>
    <p:sldId id="288" r:id="rId23"/>
    <p:sldId id="274" r:id="rId24"/>
    <p:sldId id="281" r:id="rId25"/>
    <p:sldId id="289" r:id="rId26"/>
    <p:sldId id="290" r:id="rId27"/>
    <p:sldId id="295" r:id="rId28"/>
    <p:sldId id="296" r:id="rId29"/>
    <p:sldId id="272" r:id="rId30"/>
    <p:sldId id="299" r:id="rId31"/>
    <p:sldId id="297" r:id="rId32"/>
    <p:sldId id="279" r:id="rId33"/>
    <p:sldId id="280" r:id="rId34"/>
    <p:sldId id="278" r:id="rId35"/>
    <p:sldId id="301" r:id="rId36"/>
    <p:sldId id="284" r:id="rId37"/>
    <p:sldId id="282" r:id="rId38"/>
    <p:sldId id="283" r:id="rId39"/>
    <p:sldId id="287" r:id="rId40"/>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CC"/>
    <a:srgbClr val="FFFF66"/>
    <a:srgbClr val="6699FF"/>
    <a:srgbClr val="9900FF"/>
    <a:srgbClr val="006699"/>
    <a:srgbClr val="80008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7" d="100"/>
          <a:sy n="97" d="100"/>
        </p:scale>
        <p:origin x="-1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B41C764-913F-46D6-B129-2E389B5ABAF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77F00D-D1B7-4E10-8851-002A4B7334B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69AA5C-3518-4759-989A-FE4C750559F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06AD20-E103-4C8F-A23E-AFAA29145E0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3BD836-037E-44AA-AD25-EB73C05B996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547E2A-C851-408B-942F-CA28A566465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9C283BD-0CB9-4912-95F0-44282183F39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8B18E42-CF1D-472C-8BD1-3C56983DD92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2DF4DBF-60CC-4741-93ED-2F102091846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EE4FE90-6C3E-4B39-A36F-8AF2D563894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58FE880-FE83-4163-8855-68631EB78D8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31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F715232-F49A-4CF4-B647-06E3667F3CA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0/03/Montgolfiere_1783.jpg" TargetMode="External"/><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4/4a/Early_flight_02561u_(4).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ideo" Target="file:///C:\Users\AALB62\Desktop\AALB62\COURS\Videos\parachute.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e/e5/AlphonsePenaudPlanaphore.png" TargetMode="External"/><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b/ba/Clement_ader,_1891.jpg"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9/97/AderAvion3(1897).jpg"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2.bin"/><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9/95/Wrightflyer.jpg"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C:\Users\AALB62\Desktop\AALB62\COURS\Videos\wright.mp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upload.wikimedia.org/wikipedia/commons/9/98/Henry_Farman.jpg" TargetMode="Externa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upload.wikimedia.org/wikipedia/commons/7/78/CanardVoisin.jp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file:///C:\Users\AALB62\Desktop\AALB62\COURS\Videos\pionniers.m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362200" y="2209800"/>
            <a:ext cx="4572000" cy="1431925"/>
          </a:xfrm>
          <a:prstGeom prst="rect">
            <a:avLst/>
          </a:prstGeom>
          <a:noFill/>
          <a:ln w="9525">
            <a:noFill/>
            <a:miter lim="800000"/>
            <a:headEnd/>
            <a:tailEnd/>
          </a:ln>
        </p:spPr>
        <p:txBody>
          <a:bodyPr>
            <a:spAutoFit/>
          </a:bodyPr>
          <a:lstStyle/>
          <a:p>
            <a:pPr algn="ctr">
              <a:spcBef>
                <a:spcPct val="50000"/>
              </a:spcBef>
            </a:pPr>
            <a:r>
              <a:rPr lang="fr-FR" sz="4400" b="1" dirty="0">
                <a:solidFill>
                  <a:srgbClr val="FFFF66"/>
                </a:solidFill>
              </a:rPr>
              <a:t>1</a:t>
            </a:r>
            <a:r>
              <a:rPr lang="fr-FR" sz="4400" b="1" baseline="30000" dirty="0">
                <a:solidFill>
                  <a:srgbClr val="FFFF66"/>
                </a:solidFill>
              </a:rPr>
              <a:t>e</a:t>
            </a:r>
            <a:r>
              <a:rPr lang="fr-FR" sz="4400" b="1" dirty="0">
                <a:solidFill>
                  <a:srgbClr val="FFFF66"/>
                </a:solidFill>
              </a:rPr>
              <a:t> partie :</a:t>
            </a:r>
            <a:r>
              <a:rPr lang="fr-FR" sz="4400" i="1" dirty="0">
                <a:solidFill>
                  <a:srgbClr val="800080"/>
                </a:solidFill>
              </a:rPr>
              <a:t/>
            </a:r>
            <a:br>
              <a:rPr lang="fr-FR" sz="4400" i="1" dirty="0">
                <a:solidFill>
                  <a:srgbClr val="800080"/>
                </a:solidFill>
              </a:rPr>
            </a:br>
            <a:endParaRPr lang="fr-FR" sz="4400" i="1" dirty="0">
              <a:solidFill>
                <a:srgbClr val="800080"/>
              </a:solidFill>
            </a:endParaRPr>
          </a:p>
        </p:txBody>
      </p:sp>
      <p:sp>
        <p:nvSpPr>
          <p:cNvPr id="35845" name="Text Box 5"/>
          <p:cNvSpPr txBox="1">
            <a:spLocks noChangeArrowheads="1"/>
          </p:cNvSpPr>
          <p:nvPr/>
        </p:nvSpPr>
        <p:spPr bwMode="auto">
          <a:xfrm>
            <a:off x="914400" y="3886200"/>
            <a:ext cx="7543800" cy="823913"/>
          </a:xfrm>
          <a:prstGeom prst="rect">
            <a:avLst/>
          </a:prstGeom>
          <a:noFill/>
          <a:ln w="9525">
            <a:noFill/>
            <a:miter lim="800000"/>
            <a:headEnd/>
            <a:tailEnd/>
          </a:ln>
        </p:spPr>
        <p:txBody>
          <a:bodyPr>
            <a:spAutoFit/>
          </a:bodyPr>
          <a:lstStyle/>
          <a:p>
            <a:pPr>
              <a:spcBef>
                <a:spcPct val="50000"/>
              </a:spcBef>
            </a:pPr>
            <a:r>
              <a:rPr lang="fr-FR" sz="4800" dirty="0">
                <a:solidFill>
                  <a:schemeClr val="tx2"/>
                </a:solidFill>
              </a:rPr>
              <a:t>Du cerf volant à Louis Blériot</a:t>
            </a:r>
          </a:p>
        </p:txBody>
      </p:sp>
      <p:sp>
        <p:nvSpPr>
          <p:cNvPr id="6148" name="WordArt 16"/>
          <p:cNvSpPr>
            <a:spLocks noChangeArrowheads="1" noChangeShapeType="1"/>
          </p:cNvSpPr>
          <p:nvPr/>
        </p:nvSpPr>
        <p:spPr bwMode="auto">
          <a:xfrm>
            <a:off x="457200" y="914400"/>
            <a:ext cx="8153400" cy="8382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Histoire de l’aéronautique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3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0"/>
                                  </p:iterate>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75" fill="hold"/>
                                        <p:tgtEl>
                                          <p:spTgt spid="35845"/>
                                        </p:tgtEl>
                                        <p:attrNameLst>
                                          <p:attrName>ppt_x</p:attrName>
                                        </p:attrNameLst>
                                      </p:cBhvr>
                                      <p:tavLst>
                                        <p:tav tm="0">
                                          <p:val>
                                            <p:strVal val="0-#ppt_w/2"/>
                                          </p:val>
                                        </p:tav>
                                        <p:tav tm="100000">
                                          <p:val>
                                            <p:strVal val="#ppt_x"/>
                                          </p:val>
                                        </p:tav>
                                      </p:tavLst>
                                    </p:anim>
                                    <p:anim calcmode="lin" valueType="num">
                                      <p:cBhvr additive="base">
                                        <p:cTn id="13" dur="75" fill="hold"/>
                                        <p:tgtEl>
                                          <p:spTgt spid="35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81000"/>
            <a:ext cx="7772400" cy="1143000"/>
          </a:xfrm>
        </p:spPr>
        <p:txBody>
          <a:bodyPr/>
          <a:lstStyle/>
          <a:p>
            <a:pPr eaLnBrk="1" hangingPunct="1"/>
            <a:r>
              <a:rPr lang="fr-FR" sz="2000" smtClean="0"/>
              <a:t>Premier vol habité (gravure 1) , le 19 septembre 1783, </a:t>
            </a:r>
            <a:br>
              <a:rPr lang="fr-FR" sz="2000" smtClean="0"/>
            </a:br>
            <a:r>
              <a:rPr lang="fr-FR" sz="2000" smtClean="0"/>
              <a:t>en préparation du premier vol libre (gravure 2), le 21 novembre 1783 </a:t>
            </a:r>
            <a:br>
              <a:rPr lang="fr-FR" sz="2000" smtClean="0"/>
            </a:br>
            <a:r>
              <a:rPr lang="fr-FR" sz="2000" smtClean="0"/>
              <a:t>(Pilâtre de Rozier)</a:t>
            </a:r>
          </a:p>
        </p:txBody>
      </p:sp>
      <p:pic>
        <p:nvPicPr>
          <p:cNvPr id="14339" name="Picture 4" descr="firstvol21111783"/>
          <p:cNvPicPr>
            <a:picLocks noChangeAspect="1" noChangeArrowheads="1"/>
          </p:cNvPicPr>
          <p:nvPr/>
        </p:nvPicPr>
        <p:blipFill>
          <a:blip r:embed="rId2" cstate="print"/>
          <a:srcRect/>
          <a:stretch>
            <a:fillRect/>
          </a:stretch>
        </p:blipFill>
        <p:spPr bwMode="auto">
          <a:xfrm>
            <a:off x="5410200" y="1600200"/>
            <a:ext cx="3105150" cy="4286250"/>
          </a:xfrm>
          <a:prstGeom prst="rect">
            <a:avLst/>
          </a:prstGeom>
          <a:noFill/>
          <a:ln w="9525">
            <a:noFill/>
            <a:miter lim="800000"/>
            <a:headEnd/>
            <a:tailEnd/>
          </a:ln>
        </p:spPr>
      </p:pic>
      <p:pic>
        <p:nvPicPr>
          <p:cNvPr id="14340" name="Picture 6" descr="Image:Montgolfiere 1783.jpg">
            <a:hlinkClick r:id="rId3"/>
          </p:cNvPr>
          <p:cNvPicPr>
            <a:picLocks noChangeAspect="1" noChangeArrowheads="1"/>
          </p:cNvPicPr>
          <p:nvPr/>
        </p:nvPicPr>
        <p:blipFill>
          <a:blip r:embed="rId4" cstate="print"/>
          <a:srcRect/>
          <a:stretch>
            <a:fillRect/>
          </a:stretch>
        </p:blipFill>
        <p:spPr bwMode="auto">
          <a:xfrm>
            <a:off x="533400" y="1905000"/>
            <a:ext cx="4572000"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mtClean="0"/>
              <a:t>Évolution des Montgolfières</a:t>
            </a:r>
          </a:p>
        </p:txBody>
      </p:sp>
      <p:pic>
        <p:nvPicPr>
          <p:cNvPr id="15363" name="Picture 4" descr="mont"/>
          <p:cNvPicPr>
            <a:picLocks noChangeAspect="1" noChangeArrowheads="1"/>
          </p:cNvPicPr>
          <p:nvPr/>
        </p:nvPicPr>
        <p:blipFill>
          <a:blip r:embed="rId2" cstate="print"/>
          <a:srcRect/>
          <a:stretch>
            <a:fillRect/>
          </a:stretch>
        </p:blipFill>
        <p:spPr bwMode="auto">
          <a:xfrm>
            <a:off x="533400" y="1981200"/>
            <a:ext cx="7732713"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sz="2400" smtClean="0"/>
              <a:t>7 Janvier 1785 : traversée de la Manche par Blanchard</a:t>
            </a:r>
          </a:p>
        </p:txBody>
      </p:sp>
      <p:sp>
        <p:nvSpPr>
          <p:cNvPr id="16387" name="Rectangle 3"/>
          <p:cNvSpPr>
            <a:spLocks noChangeArrowheads="1"/>
          </p:cNvSpPr>
          <p:nvPr/>
        </p:nvSpPr>
        <p:spPr bwMode="auto">
          <a:xfrm>
            <a:off x="0" y="1692275"/>
            <a:ext cx="9144000" cy="0"/>
          </a:xfrm>
          <a:prstGeom prst="rect">
            <a:avLst/>
          </a:prstGeom>
          <a:noFill/>
          <a:ln w="9525">
            <a:noFill/>
            <a:miter lim="800000"/>
            <a:headEnd/>
            <a:tailEnd/>
          </a:ln>
        </p:spPr>
        <p:txBody>
          <a:bodyPr>
            <a:spAutoFit/>
          </a:bodyPr>
          <a:lstStyle/>
          <a:p>
            <a:endParaRPr lang="fr-FR"/>
          </a:p>
        </p:txBody>
      </p:sp>
      <p:grpSp>
        <p:nvGrpSpPr>
          <p:cNvPr id="16388" name="Group 7"/>
          <p:cNvGrpSpPr>
            <a:grpSpLocks/>
          </p:cNvGrpSpPr>
          <p:nvPr/>
        </p:nvGrpSpPr>
        <p:grpSpPr bwMode="auto">
          <a:xfrm>
            <a:off x="2428875" y="1692275"/>
            <a:ext cx="4286250" cy="3384550"/>
            <a:chOff x="0" y="0"/>
            <a:chExt cx="2700" cy="2132"/>
          </a:xfrm>
        </p:grpSpPr>
        <p:sp>
          <p:nvSpPr>
            <p:cNvPr id="16390" name="Rectangle 4"/>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fr-FR"/>
            </a:p>
          </p:txBody>
        </p:sp>
        <p:sp>
          <p:nvSpPr>
            <p:cNvPr id="16391" name="Rectangle 5"/>
            <p:cNvSpPr>
              <a:spLocks noChangeArrowheads="1"/>
            </p:cNvSpPr>
            <p:nvPr/>
          </p:nvSpPr>
          <p:spPr bwMode="auto">
            <a:xfrm>
              <a:off x="0" y="0"/>
              <a:ext cx="2700" cy="2132"/>
            </a:xfrm>
            <a:prstGeom prst="rect">
              <a:avLst/>
            </a:prstGeom>
            <a:noFill/>
            <a:ln w="9525">
              <a:noFill/>
              <a:miter lim="800000"/>
              <a:headEnd/>
              <a:tailEnd/>
            </a:ln>
          </p:spPr>
          <p:txBody>
            <a:bodyPr anchor="ctr"/>
            <a:lstStyle/>
            <a:p>
              <a:r>
                <a:rPr lang="fr-FR"/>
                <a:t>  </a:t>
              </a:r>
              <a:r>
                <a:rPr lang="fr-FR" sz="21600"/>
                <a:t> </a:t>
              </a:r>
              <a:r>
                <a:rPr lang="fr-FR"/>
                <a:t>                               </a:t>
              </a:r>
            </a:p>
          </p:txBody>
        </p:sp>
      </p:grpSp>
      <p:pic>
        <p:nvPicPr>
          <p:cNvPr id="16389" name="Picture 6" descr="manche"/>
          <p:cNvPicPr>
            <a:picLocks noChangeAspect="1" noChangeArrowheads="1"/>
          </p:cNvPicPr>
          <p:nvPr/>
        </p:nvPicPr>
        <p:blipFill>
          <a:blip r:embed="rId2" cstate="print"/>
          <a:srcRect/>
          <a:stretch>
            <a:fillRect/>
          </a:stretch>
        </p:blipFill>
        <p:spPr bwMode="auto">
          <a:xfrm>
            <a:off x="3048000" y="1752600"/>
            <a:ext cx="29622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sz="2000" b="1" smtClean="0"/>
              <a:t>La colonne Blanchard à Guînes</a:t>
            </a:r>
            <a:r>
              <a:rPr lang="fr-FR" sz="2000" smtClean="0"/>
              <a:t/>
            </a:r>
            <a:br>
              <a:rPr lang="fr-FR" sz="2000" smtClean="0"/>
            </a:br>
            <a:r>
              <a:rPr lang="fr-FR" sz="2000" smtClean="0"/>
              <a:t>La colonne s'élève à l'endroit ou se sont posés les premiers hommes ayant traversé la Manche par la voie des airs.</a:t>
            </a:r>
          </a:p>
        </p:txBody>
      </p:sp>
      <p:pic>
        <p:nvPicPr>
          <p:cNvPr id="17411" name="Picture 4" descr="Guines-blanchard01"/>
          <p:cNvPicPr>
            <a:picLocks noGrp="1" noChangeAspect="1" noChangeArrowheads="1"/>
          </p:cNvPicPr>
          <p:nvPr>
            <p:ph type="body" idx="1"/>
          </p:nvPr>
        </p:nvPicPr>
        <p:blipFill>
          <a:blip r:embed="rId2" cstate="print"/>
          <a:srcRect/>
          <a:stretch>
            <a:fillRect/>
          </a:stretch>
        </p:blipFill>
        <p:spPr>
          <a:xfrm>
            <a:off x="4867101" y="1981200"/>
            <a:ext cx="3089275" cy="4114800"/>
          </a:xfrm>
          <a:noFill/>
        </p:spPr>
      </p:pic>
      <p:pic>
        <p:nvPicPr>
          <p:cNvPr id="3073" name="Picture 1" descr="C:\Users\AALB62\Desktop\AALB62\COURS\Photos\GuinesBlanchard2654.jpg"/>
          <p:cNvPicPr>
            <a:picLocks noChangeAspect="1" noChangeArrowheads="1"/>
          </p:cNvPicPr>
          <p:nvPr/>
        </p:nvPicPr>
        <p:blipFill>
          <a:blip r:embed="rId3" cstate="print"/>
          <a:srcRect/>
          <a:stretch>
            <a:fillRect/>
          </a:stretch>
        </p:blipFill>
        <p:spPr bwMode="auto">
          <a:xfrm>
            <a:off x="1139584" y="2097012"/>
            <a:ext cx="2496312" cy="39959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fr-FR" sz="2400" smtClean="0"/>
          </a:p>
        </p:txBody>
      </p:sp>
      <p:pic>
        <p:nvPicPr>
          <p:cNvPr id="18435" name="Picture 4" descr="Guines-blanchard02"/>
          <p:cNvPicPr>
            <a:picLocks noGrp="1" noChangeAspect="1" noChangeArrowheads="1"/>
          </p:cNvPicPr>
          <p:nvPr>
            <p:ph type="body" idx="1"/>
          </p:nvPr>
        </p:nvPicPr>
        <p:blipFill>
          <a:blip r:embed="rId2" cstate="print"/>
          <a:srcRect/>
          <a:stretch>
            <a:fillRect/>
          </a:stretch>
        </p:blipFill>
        <p:spPr>
          <a:xfrm>
            <a:off x="3027363" y="1981200"/>
            <a:ext cx="3089275" cy="4114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fr-FR" smtClean="0"/>
              <a:t>Explications…</a:t>
            </a:r>
          </a:p>
        </p:txBody>
      </p:sp>
      <p:sp>
        <p:nvSpPr>
          <p:cNvPr id="1028" name="AutoShape 4" descr="Montgolfière"/>
          <p:cNvSpPr>
            <a:spLocks noChangeAspect="1" noChangeArrowheads="1"/>
          </p:cNvSpPr>
          <p:nvPr/>
        </p:nvSpPr>
        <p:spPr bwMode="auto">
          <a:xfrm>
            <a:off x="1360488" y="303213"/>
            <a:ext cx="6423025" cy="4560887"/>
          </a:xfrm>
          <a:prstGeom prst="rect">
            <a:avLst/>
          </a:prstGeom>
          <a:noFill/>
          <a:ln w="9525">
            <a:noFill/>
            <a:miter lim="800000"/>
            <a:headEnd/>
            <a:tailEnd/>
          </a:ln>
        </p:spPr>
        <p:txBody>
          <a:bodyPr/>
          <a:lstStyle/>
          <a:p>
            <a:endParaRPr lang="fr-FR"/>
          </a:p>
        </p:txBody>
      </p:sp>
      <p:sp>
        <p:nvSpPr>
          <p:cNvPr id="1029" name="AutoShape 7" descr="Montgolfière"/>
          <p:cNvSpPr>
            <a:spLocks noChangeAspect="1" noChangeArrowheads="1"/>
          </p:cNvSpPr>
          <p:nvPr/>
        </p:nvSpPr>
        <p:spPr bwMode="auto">
          <a:xfrm>
            <a:off x="1360488" y="1149350"/>
            <a:ext cx="6423025" cy="4560888"/>
          </a:xfrm>
          <a:prstGeom prst="rect">
            <a:avLst/>
          </a:prstGeom>
          <a:noFill/>
          <a:ln w="9525">
            <a:noFill/>
            <a:miter lim="800000"/>
            <a:headEnd/>
            <a:tailEnd/>
          </a:ln>
        </p:spPr>
        <p:txBody>
          <a:bodyPr/>
          <a:lstStyle/>
          <a:p>
            <a:endParaRPr lang="fr-FR"/>
          </a:p>
        </p:txBody>
      </p:sp>
      <p:graphicFrame>
        <p:nvGraphicFramePr>
          <p:cNvPr id="1026" name="Object 8"/>
          <p:cNvGraphicFramePr>
            <a:graphicFrameLocks noChangeAspect="1"/>
          </p:cNvGraphicFramePr>
          <p:nvPr/>
        </p:nvGraphicFramePr>
        <p:xfrm>
          <a:off x="381000" y="2286000"/>
          <a:ext cx="4343400" cy="3606800"/>
        </p:xfrm>
        <a:graphic>
          <a:graphicData uri="http://schemas.openxmlformats.org/presentationml/2006/ole">
            <mc:AlternateContent xmlns:mc="http://schemas.openxmlformats.org/markup-compatibility/2006">
              <mc:Choice xmlns:v="urn:schemas-microsoft-com:vml" Requires="v">
                <p:oleObj spid="_x0000_s1030" name="Image bitmap" r:id="rId3" imgW="4772691" imgH="3962953" progId="PBrush">
                  <p:embed/>
                </p:oleObj>
              </mc:Choice>
              <mc:Fallback>
                <p:oleObj name="Image bitmap" r:id="rId3" imgW="4772691" imgH="3962953" progId="PBrush">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43434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9" descr="Effet de la température sur la masse du b"/>
          <p:cNvPicPr>
            <a:picLocks noChangeAspect="1" noChangeArrowheads="1"/>
          </p:cNvPicPr>
          <p:nvPr/>
        </p:nvPicPr>
        <p:blipFill>
          <a:blip r:embed="rId5" cstate="print"/>
          <a:srcRect/>
          <a:stretch>
            <a:fillRect/>
          </a:stretch>
        </p:blipFill>
        <p:spPr bwMode="auto">
          <a:xfrm>
            <a:off x="5486400" y="1905000"/>
            <a:ext cx="2857500" cy="1806575"/>
          </a:xfrm>
          <a:prstGeom prst="rect">
            <a:avLst/>
          </a:prstGeom>
          <a:noFill/>
          <a:ln w="9525">
            <a:noFill/>
            <a:miter lim="800000"/>
            <a:headEnd/>
            <a:tailEnd/>
          </a:ln>
        </p:spPr>
      </p:pic>
      <p:pic>
        <p:nvPicPr>
          <p:cNvPr id="1031" name="Picture 10" descr="Bilan des forces exercées sur le ballon"/>
          <p:cNvPicPr>
            <a:picLocks noChangeAspect="1" noChangeArrowheads="1"/>
          </p:cNvPicPr>
          <p:nvPr/>
        </p:nvPicPr>
        <p:blipFill>
          <a:blip r:embed="rId6" cstate="print"/>
          <a:srcRect/>
          <a:stretch>
            <a:fillRect/>
          </a:stretch>
        </p:blipFill>
        <p:spPr bwMode="auto">
          <a:xfrm>
            <a:off x="5486400" y="3886200"/>
            <a:ext cx="2857500" cy="229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838200"/>
            <a:ext cx="3810000" cy="1600200"/>
          </a:xfrm>
        </p:spPr>
        <p:txBody>
          <a:bodyPr/>
          <a:lstStyle/>
          <a:p>
            <a:pPr eaLnBrk="1" hangingPunct="1"/>
            <a:r>
              <a:rPr lang="fr-FR" sz="2800" dirty="0" smtClean="0"/>
              <a:t>22 octobre 1797, premier saut en parachute, </a:t>
            </a:r>
            <a:br>
              <a:rPr lang="fr-FR" sz="2800" dirty="0" smtClean="0"/>
            </a:br>
            <a:r>
              <a:rPr lang="fr-FR" sz="2800" dirty="0" smtClean="0"/>
              <a:t>André-Jacques GARNERIN</a:t>
            </a:r>
          </a:p>
        </p:txBody>
      </p:sp>
      <p:pic>
        <p:nvPicPr>
          <p:cNvPr id="19459" name="Picture 4" descr="Image:Early flight 02561u (4).jpg">
            <a:hlinkClick r:id="rId2"/>
          </p:cNvPr>
          <p:cNvPicPr>
            <a:picLocks noChangeAspect="1" noChangeArrowheads="1"/>
          </p:cNvPicPr>
          <p:nvPr/>
        </p:nvPicPr>
        <p:blipFill>
          <a:blip r:embed="rId3" cstate="print"/>
          <a:srcRect/>
          <a:stretch>
            <a:fillRect/>
          </a:stretch>
        </p:blipFill>
        <p:spPr bwMode="auto">
          <a:xfrm>
            <a:off x="4495800" y="762000"/>
            <a:ext cx="36449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Des volontaires courageux…</a:t>
            </a:r>
            <a:endParaRPr lang="fr-FR" sz="3600" b="1" dirty="0"/>
          </a:p>
        </p:txBody>
      </p:sp>
      <p:pic>
        <p:nvPicPr>
          <p:cNvPr id="5" name="parachute.mpg">
            <a:hlinkClick r:id="" action="ppaction://media"/>
          </p:cNvPr>
          <p:cNvPicPr>
            <a:picLocks noRot="1" noChangeAspect="1"/>
          </p:cNvPicPr>
          <p:nvPr>
            <a:videoFile r:link="rId1"/>
          </p:nvPr>
        </p:nvPicPr>
        <p:blipFill>
          <a:blip r:embed="rId3" cstate="print"/>
          <a:stretch>
            <a:fillRect/>
          </a:stretch>
        </p:blipFill>
        <p:spPr>
          <a:xfrm>
            <a:off x="2339752" y="2232676"/>
            <a:ext cx="4571428" cy="34285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4321175" y="3857625"/>
            <a:ext cx="2520950" cy="2370138"/>
          </a:xfrm>
          <a:prstGeom prst="rect">
            <a:avLst/>
          </a:prstGeom>
          <a:noFill/>
          <a:ln w="9525">
            <a:noFill/>
            <a:miter lim="800000"/>
            <a:headEnd/>
            <a:tailEnd/>
          </a:ln>
        </p:spPr>
      </p:pic>
      <p:sp>
        <p:nvSpPr>
          <p:cNvPr id="20483" name="Rectangle 4"/>
          <p:cNvSpPr>
            <a:spLocks noChangeArrowheads="1"/>
          </p:cNvSpPr>
          <p:nvPr/>
        </p:nvSpPr>
        <p:spPr bwMode="auto">
          <a:xfrm>
            <a:off x="0" y="0"/>
            <a:ext cx="9144000" cy="1184275"/>
          </a:xfrm>
          <a:prstGeom prst="rect">
            <a:avLst/>
          </a:prstGeom>
          <a:noFill/>
          <a:ln w="9525">
            <a:noFill/>
            <a:miter lim="800000"/>
            <a:headEnd/>
            <a:tailEnd/>
          </a:ln>
        </p:spPr>
        <p:txBody>
          <a:bodyPr tIns="38088" bIns="38088" anchor="ctr">
            <a:spAutoFit/>
          </a:bodyPr>
          <a:lstStyle/>
          <a:p>
            <a:pPr algn="ctr"/>
            <a:endParaRPr lang="fr-FR" sz="1600" b="1" u="sng">
              <a:solidFill>
                <a:srgbClr val="FF0000"/>
              </a:solidFill>
              <a:latin typeface="Arial" charset="0"/>
              <a:cs typeface="Times New Roman" pitchFamily="18" charset="0"/>
            </a:endParaRPr>
          </a:p>
          <a:p>
            <a:pPr algn="ctr"/>
            <a:endParaRPr lang="fr-FR" sz="1600" b="1" u="sng">
              <a:solidFill>
                <a:srgbClr val="FF0000"/>
              </a:solidFill>
              <a:latin typeface="Arial" charset="0"/>
              <a:cs typeface="Times New Roman" pitchFamily="18" charset="0"/>
            </a:endParaRPr>
          </a:p>
          <a:p>
            <a:pPr algn="ctr"/>
            <a:r>
              <a:rPr lang="fr-FR" sz="1600" b="1" u="sng">
                <a:solidFill>
                  <a:srgbClr val="FF0000"/>
                </a:solidFill>
                <a:latin typeface="Arial" charset="0"/>
                <a:cs typeface="Times New Roman" pitchFamily="18" charset="0"/>
              </a:rPr>
              <a:t>1853 : Sir George Cayley (Angleterre)</a:t>
            </a:r>
          </a:p>
          <a:p>
            <a:pPr eaLnBrk="0" hangingPunct="0"/>
            <a:endParaRPr lang="fr-FR"/>
          </a:p>
        </p:txBody>
      </p:sp>
      <p:pic>
        <p:nvPicPr>
          <p:cNvPr id="20484" name="Picture 3"/>
          <p:cNvPicPr>
            <a:picLocks noChangeAspect="1" noChangeArrowheads="1"/>
          </p:cNvPicPr>
          <p:nvPr/>
        </p:nvPicPr>
        <p:blipFill>
          <a:blip r:embed="rId3" cstate="print"/>
          <a:srcRect/>
          <a:stretch>
            <a:fillRect/>
          </a:stretch>
        </p:blipFill>
        <p:spPr bwMode="auto">
          <a:xfrm>
            <a:off x="1323975" y="3762375"/>
            <a:ext cx="1962150" cy="2524125"/>
          </a:xfrm>
          <a:prstGeom prst="rect">
            <a:avLst/>
          </a:prstGeom>
          <a:noFill/>
          <a:ln w="9525">
            <a:noFill/>
            <a:miter lim="800000"/>
            <a:headEnd/>
            <a:tailEnd/>
          </a:ln>
        </p:spPr>
      </p:pic>
      <p:sp>
        <p:nvSpPr>
          <p:cNvPr id="20485" name="Rectangle 5"/>
          <p:cNvSpPr>
            <a:spLocks noChangeArrowheads="1"/>
          </p:cNvSpPr>
          <p:nvPr/>
        </p:nvSpPr>
        <p:spPr bwMode="auto">
          <a:xfrm>
            <a:off x="285750" y="928688"/>
            <a:ext cx="8429625" cy="2554287"/>
          </a:xfrm>
          <a:prstGeom prst="rect">
            <a:avLst/>
          </a:prstGeom>
          <a:noFill/>
          <a:ln w="9525">
            <a:noFill/>
            <a:miter lim="800000"/>
            <a:headEnd/>
            <a:tailEnd/>
          </a:ln>
        </p:spPr>
        <p:txBody>
          <a:bodyPr anchor="ctr">
            <a:spAutoFit/>
          </a:bodyPr>
          <a:lstStyle/>
          <a:p>
            <a:pPr indent="450850" algn="just"/>
            <a:r>
              <a:rPr lang="fr-FR" sz="2000" dirty="0">
                <a:cs typeface="Times New Roman" pitchFamily="18" charset="0"/>
              </a:rPr>
              <a:t> Inventeur anglais ( 1773 / 1857 ).</a:t>
            </a:r>
            <a:endParaRPr lang="fr-FR" sz="2000" dirty="0"/>
          </a:p>
          <a:p>
            <a:pPr indent="450850" algn="just" eaLnBrk="0" hangingPunct="0"/>
            <a:r>
              <a:rPr lang="fr-FR" sz="2000" dirty="0">
                <a:cs typeface="Times New Roman" pitchFamily="18" charset="0"/>
              </a:rPr>
              <a:t> </a:t>
            </a:r>
            <a:endParaRPr lang="fr-FR" sz="2000" dirty="0"/>
          </a:p>
          <a:p>
            <a:pPr indent="450850" algn="just" eaLnBrk="0" hangingPunct="0"/>
            <a:r>
              <a:rPr lang="fr-FR" sz="2000" dirty="0">
                <a:cs typeface="Times New Roman" pitchFamily="18" charset="0"/>
              </a:rPr>
              <a:t>Premier à </a:t>
            </a:r>
            <a:r>
              <a:rPr lang="fr-FR" sz="2000" dirty="0" err="1">
                <a:cs typeface="Times New Roman" pitchFamily="18" charset="0"/>
              </a:rPr>
              <a:t>décrir</a:t>
            </a:r>
            <a:r>
              <a:rPr lang="fr-FR" sz="2000" dirty="0">
                <a:cs typeface="Times New Roman" pitchFamily="18" charset="0"/>
              </a:rPr>
              <a:t> les forces de portance et de traînée sur un à profil d'aile. Il fut aussi le premier à reconnaître l'importance de la poussée et du contrôle et à prévoir l'utilisation de moteurs à combustion interne pour propulser les aéroplanes. Son planeur à ailes de cerf-volant (1804) fut la première maquette d'avion du monde à voler. Environ 50 ans plus tard, son appareil grandeur nature fut le premier planeur à voler.</a:t>
            </a:r>
            <a:endParaRPr lang="fr-F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9"/>
          <p:cNvSpPr>
            <a:spLocks noGrp="1"/>
          </p:cNvSpPr>
          <p:nvPr>
            <p:ph type="title"/>
          </p:nvPr>
        </p:nvSpPr>
        <p:spPr>
          <a:xfrm>
            <a:off x="685800" y="609600"/>
            <a:ext cx="7772400" cy="3319463"/>
          </a:xfrm>
        </p:spPr>
        <p:txBody>
          <a:bodyPr/>
          <a:lstStyle/>
          <a:p>
            <a:pPr eaLnBrk="1" hangingPunct="1"/>
            <a:r>
              <a:rPr lang="fr-FR" sz="2800" b="1" u="sng" dirty="0" smtClean="0"/>
              <a:t>24 septembre 1852 : Henri Giffard (France)</a:t>
            </a:r>
            <a:br>
              <a:rPr lang="fr-FR" sz="2800" b="1" u="sng" dirty="0" smtClean="0"/>
            </a:br>
            <a:r>
              <a:rPr lang="fr-FR" sz="2800" dirty="0" smtClean="0"/>
              <a:t>Ingénieur et aéronaute français (1825-1882 ). </a:t>
            </a:r>
            <a:br>
              <a:rPr lang="fr-FR" sz="2800" dirty="0" smtClean="0"/>
            </a:br>
            <a:r>
              <a:rPr lang="fr-FR" sz="2800" b="1" dirty="0" smtClean="0"/>
              <a:t>En 1852, Henri Giffard pilota le premier dirigeable propulsé par une hélice mue par un moteur à vapeur</a:t>
            </a:r>
            <a:r>
              <a:rPr lang="fr-FR" sz="2800" dirty="0" smtClean="0"/>
              <a:t>, parcourant près de 27 km de Paris à Trappes en 3 heures environ. Il finança ses recherches grâce à ses inventions et à ses ballons captifs destinés à divertir le public.</a:t>
            </a:r>
            <a:br>
              <a:rPr lang="fr-FR" sz="2800" dirty="0" smtClean="0"/>
            </a:br>
            <a:r>
              <a:rPr lang="fr-FR" sz="2800" dirty="0" smtClean="0"/>
              <a:t>(Napoléon III figura parmi ses passagers).</a:t>
            </a:r>
          </a:p>
        </p:txBody>
      </p:sp>
      <p:pic>
        <p:nvPicPr>
          <p:cNvPr id="21507" name="Picture 5"/>
          <p:cNvPicPr>
            <a:picLocks noGrp="1" noChangeAspect="1" noChangeArrowheads="1"/>
          </p:cNvPicPr>
          <p:nvPr>
            <p:ph idx="1"/>
          </p:nvPr>
        </p:nvPicPr>
        <p:blipFill>
          <a:blip r:embed="rId2" cstate="print"/>
          <a:srcRect/>
          <a:stretch>
            <a:fillRect/>
          </a:stretch>
        </p:blipFill>
        <p:spPr>
          <a:xfrm>
            <a:off x="3367088" y="4157663"/>
            <a:ext cx="2409825" cy="17716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dirty="0" smtClean="0"/>
              <a:t>Dédale et son fils Icare</a:t>
            </a:r>
          </a:p>
        </p:txBody>
      </p:sp>
      <p:sp>
        <p:nvSpPr>
          <p:cNvPr id="7171" name="Rectangle 3"/>
          <p:cNvSpPr>
            <a:spLocks noChangeArrowheads="1"/>
          </p:cNvSpPr>
          <p:nvPr/>
        </p:nvSpPr>
        <p:spPr bwMode="auto">
          <a:xfrm>
            <a:off x="4572000" y="3429000"/>
            <a:ext cx="9144000" cy="0"/>
          </a:xfrm>
          <a:prstGeom prst="rect">
            <a:avLst/>
          </a:prstGeom>
          <a:noFill/>
          <a:ln w="9525">
            <a:noFill/>
            <a:miter lim="800000"/>
            <a:headEnd/>
            <a:tailEnd/>
          </a:ln>
        </p:spPr>
        <p:txBody>
          <a:bodyPr>
            <a:spAutoFit/>
          </a:bodyPr>
          <a:lstStyle/>
          <a:p>
            <a:endParaRPr lang="fr-FR" dirty="0"/>
          </a:p>
        </p:txBody>
      </p:sp>
      <p:sp>
        <p:nvSpPr>
          <p:cNvPr id="7172" name="Rectangle 4"/>
          <p:cNvSpPr>
            <a:spLocks noChangeArrowheads="1"/>
          </p:cNvSpPr>
          <p:nvPr/>
        </p:nvSpPr>
        <p:spPr bwMode="auto">
          <a:xfrm>
            <a:off x="4572000" y="3429000"/>
            <a:ext cx="9144000" cy="0"/>
          </a:xfrm>
          <a:prstGeom prst="rect">
            <a:avLst/>
          </a:prstGeom>
          <a:noFill/>
          <a:ln w="9525">
            <a:noFill/>
            <a:miter lim="800000"/>
            <a:headEnd/>
            <a:tailEnd/>
          </a:ln>
        </p:spPr>
        <p:txBody>
          <a:bodyPr>
            <a:spAutoFit/>
          </a:bodyPr>
          <a:lstStyle/>
          <a:p>
            <a:endParaRPr lang="fr-FR" dirty="0"/>
          </a:p>
        </p:txBody>
      </p:sp>
      <p:sp>
        <p:nvSpPr>
          <p:cNvPr id="7173" name="Rectangle 5"/>
          <p:cNvSpPr>
            <a:spLocks noChangeArrowheads="1"/>
          </p:cNvSpPr>
          <p:nvPr/>
        </p:nvSpPr>
        <p:spPr bwMode="auto">
          <a:xfrm>
            <a:off x="4572000" y="3429000"/>
            <a:ext cx="9144000" cy="0"/>
          </a:xfrm>
          <a:prstGeom prst="rect">
            <a:avLst/>
          </a:prstGeom>
          <a:noFill/>
          <a:ln w="9525">
            <a:noFill/>
            <a:miter lim="800000"/>
            <a:headEnd/>
            <a:tailEnd/>
          </a:ln>
        </p:spPr>
        <p:txBody>
          <a:bodyPr>
            <a:spAutoFit/>
          </a:bodyPr>
          <a:lstStyle/>
          <a:p>
            <a:endParaRPr lang="fr-FR" dirty="0"/>
          </a:p>
        </p:txBody>
      </p:sp>
      <p:pic>
        <p:nvPicPr>
          <p:cNvPr id="7174" name="Picture 7" descr="http://perso.orange.fr/mad.gabon/Icare/icareB.jpg"/>
          <p:cNvPicPr>
            <a:picLocks noChangeAspect="1" noChangeArrowheads="1"/>
          </p:cNvPicPr>
          <p:nvPr/>
        </p:nvPicPr>
        <p:blipFill>
          <a:blip r:embed="rId2" cstate="print"/>
          <a:srcRect/>
          <a:stretch>
            <a:fillRect/>
          </a:stretch>
        </p:blipFill>
        <p:spPr bwMode="auto">
          <a:xfrm>
            <a:off x="1447800" y="1981200"/>
            <a:ext cx="58293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188640"/>
            <a:ext cx="8208912" cy="1872208"/>
          </a:xfrm>
        </p:spPr>
        <p:txBody>
          <a:bodyPr/>
          <a:lstStyle/>
          <a:p>
            <a:pPr eaLnBrk="1" hangingPunct="1"/>
            <a:r>
              <a:rPr lang="fr-FR" sz="3200" dirty="0" err="1" smtClean="0"/>
              <a:t>Planaphore</a:t>
            </a:r>
            <a:r>
              <a:rPr lang="fr-FR" sz="3200" dirty="0" smtClean="0"/>
              <a:t>, Alphonse Pénaud, 1871</a:t>
            </a:r>
            <a:br>
              <a:rPr lang="fr-FR" sz="3200" dirty="0" smtClean="0"/>
            </a:br>
            <a:r>
              <a:rPr lang="fr-FR" sz="3200" dirty="0" smtClean="0"/>
              <a:t> </a:t>
            </a:r>
            <a:r>
              <a:rPr lang="fr-FR" sz="2000" dirty="0" smtClean="0"/>
              <a:t>un modèle réduit d'aéroplane, était en mesure d'effectuer des vols de 60 mètres. Il s'agissait d'un monoplan pourvu à l'arrière d'une queue stabilisatrice, dont le moteur à élastique actionnait une hélice tractrice ou propulsive </a:t>
            </a:r>
          </a:p>
        </p:txBody>
      </p:sp>
      <p:pic>
        <p:nvPicPr>
          <p:cNvPr id="30721" name="Picture 1" descr="C:\Users\AALB62\Desktop\AALB62\COURS\Photos\planophore.jpg"/>
          <p:cNvPicPr>
            <a:picLocks noChangeAspect="1" noChangeArrowheads="1"/>
          </p:cNvPicPr>
          <p:nvPr/>
        </p:nvPicPr>
        <p:blipFill>
          <a:blip r:embed="rId2" cstate="print"/>
          <a:srcRect/>
          <a:stretch>
            <a:fillRect/>
          </a:stretch>
        </p:blipFill>
        <p:spPr bwMode="auto">
          <a:xfrm>
            <a:off x="4787964" y="1927074"/>
            <a:ext cx="4320540" cy="3230118"/>
          </a:xfrm>
          <a:prstGeom prst="rect">
            <a:avLst/>
          </a:prstGeom>
          <a:noFill/>
        </p:spPr>
      </p:pic>
      <p:pic>
        <p:nvPicPr>
          <p:cNvPr id="22531" name="Picture 4" descr="Image:AlphonsePenaudPlanaphore.png">
            <a:hlinkClick r:id="rId3"/>
          </p:cNvPr>
          <p:cNvPicPr>
            <a:picLocks noChangeAspect="1" noChangeArrowheads="1"/>
          </p:cNvPicPr>
          <p:nvPr/>
        </p:nvPicPr>
        <p:blipFill>
          <a:blip r:embed="rId4" cstate="print"/>
          <a:srcRect/>
          <a:stretch>
            <a:fillRect/>
          </a:stretch>
        </p:blipFill>
        <p:spPr bwMode="auto">
          <a:xfrm>
            <a:off x="35496" y="3126503"/>
            <a:ext cx="4723810" cy="3542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lstStyle/>
          <a:p>
            <a:pPr eaLnBrk="1" hangingPunct="1"/>
            <a:r>
              <a:rPr lang="fr-FR" sz="3600" smtClean="0"/>
              <a:t>Clément Ader et « Eole », </a:t>
            </a:r>
            <a:br>
              <a:rPr lang="fr-FR" sz="3600" smtClean="0"/>
            </a:br>
            <a:r>
              <a:rPr lang="fr-FR" sz="3600" smtClean="0"/>
              <a:t>9 octobre 1890</a:t>
            </a:r>
          </a:p>
        </p:txBody>
      </p:sp>
      <p:pic>
        <p:nvPicPr>
          <p:cNvPr id="23555" name="Picture 6" descr="Image:Clement ader, 1891.jpg">
            <a:hlinkClick r:id="rId2"/>
          </p:cNvPr>
          <p:cNvPicPr>
            <a:picLocks noChangeAspect="1" noChangeArrowheads="1"/>
          </p:cNvPicPr>
          <p:nvPr/>
        </p:nvPicPr>
        <p:blipFill>
          <a:blip r:embed="rId3" cstate="print"/>
          <a:srcRect/>
          <a:stretch>
            <a:fillRect/>
          </a:stretch>
        </p:blipFill>
        <p:spPr bwMode="auto">
          <a:xfrm>
            <a:off x="914400" y="1981200"/>
            <a:ext cx="2130425" cy="3249613"/>
          </a:xfrm>
          <a:prstGeom prst="rect">
            <a:avLst/>
          </a:prstGeom>
          <a:noFill/>
          <a:ln w="9525">
            <a:noFill/>
            <a:miter lim="800000"/>
            <a:headEnd/>
            <a:tailEnd/>
          </a:ln>
        </p:spPr>
      </p:pic>
      <p:pic>
        <p:nvPicPr>
          <p:cNvPr id="23556" name="Picture 8" descr="l'envol d'Eole, gouache de Georges Beuville (musée de l'Air, Paris)"/>
          <p:cNvPicPr>
            <a:picLocks noChangeAspect="1" noChangeArrowheads="1"/>
          </p:cNvPicPr>
          <p:nvPr/>
        </p:nvPicPr>
        <p:blipFill>
          <a:blip r:embed="rId4" cstate="print"/>
          <a:srcRect/>
          <a:stretch>
            <a:fillRect/>
          </a:stretch>
        </p:blipFill>
        <p:spPr bwMode="auto">
          <a:xfrm>
            <a:off x="3733800" y="2209800"/>
            <a:ext cx="41148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endParaRPr lang="fr-FR" smtClean="0"/>
          </a:p>
        </p:txBody>
      </p:sp>
      <p:pic>
        <p:nvPicPr>
          <p:cNvPr id="24579" name="Picture 2" descr="H:\BIA\Cours_BIA\V Histoire de l'aéronautique et de l'espace\Photos BIA Histoire de l'aéronautique et de l'espace\eole07 ader.jpg"/>
          <p:cNvPicPr>
            <a:picLocks noGrp="1" noChangeAspect="1" noChangeArrowheads="1"/>
          </p:cNvPicPr>
          <p:nvPr>
            <p:ph idx="1"/>
          </p:nvPr>
        </p:nvPicPr>
        <p:blipFill>
          <a:blip r:embed="rId2" cstate="print"/>
          <a:srcRect/>
          <a:stretch>
            <a:fillRect/>
          </a:stretch>
        </p:blipFill>
        <p:spPr>
          <a:xfrm>
            <a:off x="2262188" y="1285860"/>
            <a:ext cx="4619625" cy="4114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477000" y="457200"/>
            <a:ext cx="2438400" cy="3048000"/>
          </a:xfrm>
        </p:spPr>
        <p:txBody>
          <a:bodyPr/>
          <a:lstStyle/>
          <a:p>
            <a:pPr eaLnBrk="1" hangingPunct="1"/>
            <a:r>
              <a:rPr lang="fr-FR" sz="3200" smtClean="0"/>
              <a:t>L’Avion III</a:t>
            </a:r>
            <a:r>
              <a:rPr lang="fr-FR" smtClean="0"/>
              <a:t>, </a:t>
            </a:r>
            <a:r>
              <a:rPr lang="fr-FR" sz="2800" smtClean="0"/>
              <a:t>Clément Ader.</a:t>
            </a:r>
            <a:br>
              <a:rPr lang="fr-FR" sz="2800" smtClean="0"/>
            </a:br>
            <a:r>
              <a:rPr lang="fr-FR" sz="900" smtClean="0"/>
              <a:t/>
            </a:r>
            <a:br>
              <a:rPr lang="fr-FR" sz="900" smtClean="0"/>
            </a:br>
            <a:r>
              <a:rPr lang="fr-FR" sz="2000" smtClean="0"/>
              <a:t>Conçu 7 ans plus tard,</a:t>
            </a:r>
            <a:br>
              <a:rPr lang="fr-FR" sz="2000" smtClean="0"/>
            </a:br>
            <a:r>
              <a:rPr lang="fr-FR" sz="2000" smtClean="0"/>
              <a:t>sur les bases d’Eole, expérimenté en</a:t>
            </a:r>
            <a:r>
              <a:rPr lang="fr-FR" sz="2400" smtClean="0"/>
              <a:t> </a:t>
            </a:r>
            <a:r>
              <a:rPr lang="fr-FR" sz="2400" b="1" smtClean="0"/>
              <a:t>octobre 1897.</a:t>
            </a:r>
          </a:p>
        </p:txBody>
      </p:sp>
      <p:pic>
        <p:nvPicPr>
          <p:cNvPr id="2052" name="Picture 3" descr="Image:AderAvion3(1897).jpg">
            <a:hlinkClick r:id="rId3"/>
          </p:cNvPr>
          <p:cNvPicPr>
            <a:picLocks noChangeAspect="1" noChangeArrowheads="1"/>
          </p:cNvPicPr>
          <p:nvPr/>
        </p:nvPicPr>
        <p:blipFill>
          <a:blip r:embed="rId4" cstate="print"/>
          <a:srcRect/>
          <a:stretch>
            <a:fillRect/>
          </a:stretch>
        </p:blipFill>
        <p:spPr bwMode="auto">
          <a:xfrm>
            <a:off x="2743200" y="4648200"/>
            <a:ext cx="5867400" cy="1782763"/>
          </a:xfrm>
          <a:prstGeom prst="rect">
            <a:avLst/>
          </a:prstGeom>
          <a:noFill/>
          <a:ln w="9525">
            <a:noFill/>
            <a:miter lim="800000"/>
            <a:headEnd/>
            <a:tailEnd/>
          </a:ln>
        </p:spPr>
      </p:pic>
      <p:graphicFrame>
        <p:nvGraphicFramePr>
          <p:cNvPr id="2050" name="Object 4"/>
          <p:cNvGraphicFramePr>
            <a:graphicFrameLocks noChangeAspect="1"/>
          </p:cNvGraphicFramePr>
          <p:nvPr/>
        </p:nvGraphicFramePr>
        <p:xfrm>
          <a:off x="457200" y="304800"/>
          <a:ext cx="5907088" cy="3981450"/>
        </p:xfrm>
        <a:graphic>
          <a:graphicData uri="http://schemas.openxmlformats.org/presentationml/2006/ole">
            <mc:AlternateContent xmlns:mc="http://schemas.openxmlformats.org/markup-compatibility/2006">
              <mc:Choice xmlns:v="urn:schemas-microsoft-com:vml" Requires="v">
                <p:oleObj spid="_x0000_s2054" name="Image bitmap" r:id="rId5" imgW="6287378" imgH="4238095" progId="PBrush">
                  <p:embed/>
                </p:oleObj>
              </mc:Choice>
              <mc:Fallback>
                <p:oleObj name="Image bitmap" r:id="rId5" imgW="6287378" imgH="4238095" progId="PBrus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
                        <a:ext cx="5907088"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sz="2800" smtClean="0"/>
              <a:t>1893 : Cerf-volant cellulaire de Lawrence Hargrave</a:t>
            </a:r>
          </a:p>
        </p:txBody>
      </p:sp>
      <p:pic>
        <p:nvPicPr>
          <p:cNvPr id="25603" name="Picture 4" descr="http://kitehistory.com/images/hargrave%20and%20kite.jpg"/>
          <p:cNvPicPr>
            <a:picLocks noChangeAspect="1" noChangeArrowheads="1"/>
          </p:cNvPicPr>
          <p:nvPr/>
        </p:nvPicPr>
        <p:blipFill>
          <a:blip r:embed="rId2" cstate="print"/>
          <a:srcRect/>
          <a:stretch>
            <a:fillRect/>
          </a:stretch>
        </p:blipFill>
        <p:spPr bwMode="auto">
          <a:xfrm>
            <a:off x="3352800" y="2362200"/>
            <a:ext cx="4267200" cy="3041650"/>
          </a:xfrm>
          <a:prstGeom prst="rect">
            <a:avLst/>
          </a:prstGeom>
          <a:noFill/>
          <a:ln w="9525">
            <a:noFill/>
            <a:miter lim="800000"/>
            <a:headEnd/>
            <a:tailEnd/>
          </a:ln>
        </p:spPr>
      </p:pic>
      <p:sp>
        <p:nvSpPr>
          <p:cNvPr id="25604" name="Rectangle 5"/>
          <p:cNvSpPr>
            <a:spLocks noChangeArrowheads="1"/>
          </p:cNvSpPr>
          <p:nvPr/>
        </p:nvSpPr>
        <p:spPr bwMode="auto">
          <a:xfrm>
            <a:off x="1822450" y="2595563"/>
            <a:ext cx="6715125" cy="1285875"/>
          </a:xfrm>
          <a:prstGeom prst="rect">
            <a:avLst/>
          </a:prstGeom>
          <a:noFill/>
          <a:ln w="9525">
            <a:noFill/>
            <a:miter lim="800000"/>
            <a:headEnd/>
            <a:tailEnd/>
          </a:ln>
        </p:spPr>
        <p:txBody>
          <a:bodyPr>
            <a:spAutoFit/>
          </a:bodyPr>
          <a:lstStyle/>
          <a:p>
            <a:endParaRPr lang="fr-FR"/>
          </a:p>
        </p:txBody>
      </p:sp>
      <p:pic>
        <p:nvPicPr>
          <p:cNvPr id="25605" name="Picture 6" descr="http://www.carnetdevol.org/biograhie/opbahargrave.jpg"/>
          <p:cNvPicPr>
            <a:picLocks noChangeAspect="1" noChangeArrowheads="1"/>
          </p:cNvPicPr>
          <p:nvPr/>
        </p:nvPicPr>
        <p:blipFill>
          <a:blip r:embed="rId3" cstate="print"/>
          <a:srcRect/>
          <a:stretch>
            <a:fillRect/>
          </a:stretch>
        </p:blipFill>
        <p:spPr bwMode="auto">
          <a:xfrm>
            <a:off x="1066800" y="2209800"/>
            <a:ext cx="150653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2"/>
          <p:cNvSpPr>
            <a:spLocks noGrp="1"/>
          </p:cNvSpPr>
          <p:nvPr>
            <p:ph type="title"/>
          </p:nvPr>
        </p:nvSpPr>
        <p:spPr>
          <a:xfrm>
            <a:off x="714375" y="1500188"/>
            <a:ext cx="7772400" cy="1643062"/>
          </a:xfrm>
        </p:spPr>
        <p:txBody>
          <a:bodyPr/>
          <a:lstStyle/>
          <a:p>
            <a:pPr eaLnBrk="1" hangingPunct="1"/>
            <a:r>
              <a:rPr lang="fr-FR" sz="2400" dirty="0" smtClean="0"/>
              <a:t>Ingénieur allemand, pionnier de l'aéronautique: </a:t>
            </a:r>
            <a:r>
              <a:rPr lang="fr-FR" sz="2400" b="1" dirty="0" smtClean="0"/>
              <a:t>Otto LILIENTHAL </a:t>
            </a:r>
            <a:r>
              <a:rPr lang="fr-FR" sz="2400" dirty="0" smtClean="0"/>
              <a:t>(1848 - 1896)</a:t>
            </a:r>
            <a:br>
              <a:rPr lang="fr-FR" sz="2400" dirty="0" smtClean="0"/>
            </a:br>
            <a:r>
              <a:rPr lang="fr-FR" sz="2400" dirty="0" smtClean="0"/>
              <a:t>Ses expériences sur la stabilité, la portance eurent une grande influence sur les aviateurs ultérieurs tels les frères Wright. Il appliqua ses études théoriques sur le vol des oiseaux et l'aérodynamique au dessin, à la construction et au vol expérimental de 18 planeurs différents. Premier homme à avoir été photographié sur un planeur, </a:t>
            </a:r>
            <a:r>
              <a:rPr lang="fr-FR" sz="2400" dirty="0" err="1" smtClean="0"/>
              <a:t>Lilenthal</a:t>
            </a:r>
            <a:r>
              <a:rPr lang="fr-FR" sz="2400" dirty="0" smtClean="0"/>
              <a:t> se tua dans l'accident d'un de ses appareils en 1896. </a:t>
            </a:r>
            <a:br>
              <a:rPr lang="fr-FR" sz="2400" dirty="0" smtClean="0"/>
            </a:br>
            <a:endParaRPr lang="fr-FR" sz="2400" dirty="0" smtClean="0"/>
          </a:p>
        </p:txBody>
      </p:sp>
      <p:pic>
        <p:nvPicPr>
          <p:cNvPr id="26627" name="Picture 2" descr="H:\BIA\Cours_BIA\V Histoire de l'aéronautique et de l'espace\Photos BIA Histoire de l'aéronautique et de l'espace\lilienthal1.jpg"/>
          <p:cNvPicPr>
            <a:picLocks noGrp="1" noChangeAspect="1" noChangeArrowheads="1"/>
          </p:cNvPicPr>
          <p:nvPr>
            <p:ph idx="1"/>
          </p:nvPr>
        </p:nvPicPr>
        <p:blipFill>
          <a:blip r:embed="rId2" cstate="print"/>
          <a:srcRect/>
          <a:stretch>
            <a:fillRect/>
          </a:stretch>
        </p:blipFill>
        <p:spPr>
          <a:xfrm>
            <a:off x="1587500" y="3921125"/>
            <a:ext cx="5969000" cy="2794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endParaRPr lang="fr-FR" dirty="0" smtClean="0"/>
          </a:p>
        </p:txBody>
      </p:sp>
      <p:pic>
        <p:nvPicPr>
          <p:cNvPr id="27651" name="Picture 2" descr="H:\BIA\Cours_BIA\V Histoire de l'aéronautique et de l'espace\Photos BIA Histoire de l'aéronautique et de l'espace\lilienthal2.jpg"/>
          <p:cNvPicPr>
            <a:picLocks noGrp="1" noChangeAspect="1" noChangeArrowheads="1"/>
          </p:cNvPicPr>
          <p:nvPr>
            <p:ph idx="1"/>
          </p:nvPr>
        </p:nvPicPr>
        <p:blipFill>
          <a:blip r:embed="rId2" cstate="print"/>
          <a:srcRect/>
          <a:stretch>
            <a:fillRect/>
          </a:stretch>
        </p:blipFill>
        <p:spPr>
          <a:xfrm>
            <a:off x="2491432" y="548680"/>
            <a:ext cx="5969000" cy="2794000"/>
          </a:xfrm>
          <a:noFill/>
        </p:spPr>
      </p:pic>
      <p:pic>
        <p:nvPicPr>
          <p:cNvPr id="37890" name="Picture 2" descr="C:\Users\AALB62\Desktop\AALB62\COURS\Photos\P1070175.JPG"/>
          <p:cNvPicPr>
            <a:picLocks noChangeAspect="1" noChangeArrowheads="1"/>
          </p:cNvPicPr>
          <p:nvPr/>
        </p:nvPicPr>
        <p:blipFill>
          <a:blip r:embed="rId3" cstate="print"/>
          <a:srcRect/>
          <a:stretch>
            <a:fillRect/>
          </a:stretch>
        </p:blipFill>
        <p:spPr bwMode="auto">
          <a:xfrm>
            <a:off x="382528" y="3599264"/>
            <a:ext cx="3901440" cy="29260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pPr eaLnBrk="1" hangingPunct="1"/>
            <a:r>
              <a:rPr lang="fr-FR" sz="3200" b="1" u="sng" smtClean="0">
                <a:solidFill>
                  <a:schemeClr val="tx1"/>
                </a:solidFill>
              </a:rPr>
              <a:t>1896 : Octave Chanute (Etats Unis) </a:t>
            </a:r>
            <a:r>
              <a:rPr lang="fr-FR" b="1" u="sng" smtClean="0">
                <a:solidFill>
                  <a:schemeClr val="tx1"/>
                </a:solidFill>
              </a:rPr>
              <a:t/>
            </a:r>
            <a:br>
              <a:rPr lang="fr-FR" b="1" u="sng" smtClean="0">
                <a:solidFill>
                  <a:schemeClr val="tx1"/>
                </a:solidFill>
              </a:rPr>
            </a:br>
            <a:endParaRPr lang="fr-FR" smtClean="0"/>
          </a:p>
        </p:txBody>
      </p:sp>
      <p:sp>
        <p:nvSpPr>
          <p:cNvPr id="28675" name="Espace réservé du contenu 2"/>
          <p:cNvSpPr>
            <a:spLocks noGrp="1"/>
          </p:cNvSpPr>
          <p:nvPr>
            <p:ph idx="1"/>
          </p:nvPr>
        </p:nvSpPr>
        <p:spPr>
          <a:xfrm>
            <a:off x="500063" y="1357313"/>
            <a:ext cx="7772400" cy="1643062"/>
          </a:xfrm>
        </p:spPr>
        <p:txBody>
          <a:bodyPr/>
          <a:lstStyle/>
          <a:p>
            <a:pPr algn="just" eaLnBrk="1" hangingPunct="1">
              <a:buFontTx/>
              <a:buNone/>
            </a:pPr>
            <a:r>
              <a:rPr lang="fr-FR" sz="1800" smtClean="0"/>
              <a:t>Un autre pionner fut l'américain </a:t>
            </a:r>
            <a:r>
              <a:rPr lang="fr-FR" sz="1800" b="1" smtClean="0"/>
              <a:t>Octave Chanute</a:t>
            </a:r>
            <a:r>
              <a:rPr lang="fr-FR" sz="1800" smtClean="0"/>
              <a:t> (1832 - 1910) qui transforma les planeurs deLilienthal en planeurs classiques. Son oeuvre, progrès dans les machines volantes, inspira les frères </a:t>
            </a:r>
            <a:r>
              <a:rPr lang="fr-FR" sz="1800" b="1" smtClean="0"/>
              <a:t>Orville et Wilbur Wright</a:t>
            </a:r>
            <a:r>
              <a:rPr lang="fr-FR" sz="1800" smtClean="0"/>
              <a:t>. La route était alors tracée pour le premier vol motorisé de l'histoire.</a:t>
            </a:r>
          </a:p>
          <a:p>
            <a:pPr eaLnBrk="1" hangingPunct="1">
              <a:buFontTx/>
              <a:buNone/>
            </a:pPr>
            <a:r>
              <a:rPr lang="fr-FR" sz="1800" smtClean="0"/>
              <a:t> </a:t>
            </a:r>
          </a:p>
          <a:p>
            <a:pPr eaLnBrk="1" hangingPunct="1">
              <a:buFontTx/>
              <a:buNone/>
            </a:pPr>
            <a:r>
              <a:rPr lang="fr-FR" sz="1800" smtClean="0"/>
              <a:t>Le 22 juin 1896 à Miller beach, Octave Chanute essayant son planeur sur les dunes proches du lac Michigan en 1896.</a:t>
            </a:r>
          </a:p>
          <a:p>
            <a:pPr eaLnBrk="1" hangingPunct="1">
              <a:buFontTx/>
              <a:buNone/>
            </a:pPr>
            <a:endParaRPr lang="fr-FR" sz="1400" smtClean="0"/>
          </a:p>
          <a:p>
            <a:pPr eaLnBrk="1" hangingPunct="1">
              <a:buFontTx/>
              <a:buNone/>
            </a:pPr>
            <a:endParaRPr lang="fr-FR" sz="1400" smtClean="0"/>
          </a:p>
          <a:p>
            <a:pPr eaLnBrk="1" hangingPunct="1">
              <a:buFontTx/>
              <a:buNone/>
            </a:pPr>
            <a:endParaRPr lang="fr-FR" sz="1400" smtClean="0"/>
          </a:p>
          <a:p>
            <a:pPr eaLnBrk="1" hangingPunct="1">
              <a:buFontTx/>
              <a:buNone/>
            </a:pPr>
            <a:endParaRPr lang="fr-FR" sz="1400" smtClean="0"/>
          </a:p>
          <a:p>
            <a:pPr eaLnBrk="1" hangingPunct="1">
              <a:buFontTx/>
              <a:buNone/>
            </a:pPr>
            <a:endParaRPr lang="fr-FR" sz="1400" smtClean="0"/>
          </a:p>
          <a:p>
            <a:pPr eaLnBrk="1" hangingPunct="1">
              <a:buFontTx/>
              <a:buNone/>
            </a:pPr>
            <a:endParaRPr lang="fr-FR" sz="1400" smtClean="0"/>
          </a:p>
        </p:txBody>
      </p:sp>
      <p:pic>
        <p:nvPicPr>
          <p:cNvPr id="28676" name="Picture 2"/>
          <p:cNvPicPr>
            <a:picLocks noChangeAspect="1" noChangeArrowheads="1"/>
          </p:cNvPicPr>
          <p:nvPr/>
        </p:nvPicPr>
        <p:blipFill>
          <a:blip r:embed="rId2" cstate="print"/>
          <a:srcRect/>
          <a:stretch>
            <a:fillRect/>
          </a:stretch>
        </p:blipFill>
        <p:spPr bwMode="auto">
          <a:xfrm>
            <a:off x="2903538" y="3840163"/>
            <a:ext cx="2882900"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714375" y="928688"/>
            <a:ext cx="7772400" cy="2214562"/>
          </a:xfrm>
        </p:spPr>
        <p:txBody>
          <a:bodyPr/>
          <a:lstStyle/>
          <a:p>
            <a:pPr eaLnBrk="1" hangingPunct="1"/>
            <a:r>
              <a:rPr lang="fr-FR" sz="3600" b="1" u="sng" smtClean="0"/>
              <a:t>Frères Wright et le Flyer (Etats unis)</a:t>
            </a:r>
            <a:br>
              <a:rPr lang="fr-FR" sz="3600" b="1" u="sng" smtClean="0"/>
            </a:br>
            <a:r>
              <a:rPr lang="fr-FR" sz="3600" smtClean="0"/>
              <a:t> </a:t>
            </a:r>
            <a:r>
              <a:rPr lang="fr-FR" sz="2000" smtClean="0"/>
              <a:t>Pionnier américains ; Wilbur (1867-1912) et Orville (1871-1948). Ils réussirent le premier vol motorisé d'un engin plus lourd que l'air. Ils commencèrent par expérimenter des cerfs-volants et des planeurs biplans et réalisèrent en 1900 leurs premiers vols expérimentaux. En 1901 ils construisirent la première soufflerie des Etats-Unis et testèrent plus de 200 modèles de profils d'aile. </a:t>
            </a:r>
            <a:r>
              <a:rPr lang="fr-FR" sz="2000" b="1" u="sng" smtClean="0"/>
              <a:t/>
            </a:r>
            <a:br>
              <a:rPr lang="fr-FR" sz="2000" b="1" u="sng" smtClean="0"/>
            </a:br>
            <a:r>
              <a:rPr lang="fr-FR" sz="3600" b="1" u="sng" smtClean="0"/>
              <a:t> </a:t>
            </a:r>
            <a:br>
              <a:rPr lang="fr-FR" sz="3600" b="1" u="sng" smtClean="0"/>
            </a:br>
            <a:endParaRPr lang="fr-FR" sz="3600" smtClean="0"/>
          </a:p>
        </p:txBody>
      </p:sp>
      <p:pic>
        <p:nvPicPr>
          <p:cNvPr id="29699" name="Picture 2"/>
          <p:cNvPicPr>
            <a:picLocks noGrp="1" noChangeAspect="1" noChangeArrowheads="1"/>
          </p:cNvPicPr>
          <p:nvPr>
            <p:ph idx="1"/>
          </p:nvPr>
        </p:nvPicPr>
        <p:blipFill>
          <a:blip r:embed="rId2" cstate="print"/>
          <a:srcRect/>
          <a:stretch>
            <a:fillRect/>
          </a:stretch>
        </p:blipFill>
        <p:spPr>
          <a:xfrm>
            <a:off x="1900238" y="3062288"/>
            <a:ext cx="5343525" cy="35814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381000"/>
            <a:ext cx="4267200" cy="1143000"/>
          </a:xfrm>
        </p:spPr>
        <p:txBody>
          <a:bodyPr/>
          <a:lstStyle/>
          <a:p>
            <a:pPr eaLnBrk="1" hangingPunct="1"/>
            <a:r>
              <a:rPr lang="fr-FR" sz="2800" smtClean="0"/>
              <a:t>1e vol des frères Wright, </a:t>
            </a:r>
            <a:br>
              <a:rPr lang="fr-FR" sz="2800" smtClean="0"/>
            </a:br>
            <a:r>
              <a:rPr lang="fr-FR" sz="2800" smtClean="0"/>
              <a:t> le 17 décembre 1903</a:t>
            </a:r>
          </a:p>
        </p:txBody>
      </p:sp>
      <p:pic>
        <p:nvPicPr>
          <p:cNvPr id="30723" name="Picture 5" descr="Image:Wrightflyer.jpg">
            <a:hlinkClick r:id="rId2"/>
          </p:cNvPr>
          <p:cNvPicPr>
            <a:picLocks noChangeAspect="1" noChangeArrowheads="1"/>
          </p:cNvPicPr>
          <p:nvPr/>
        </p:nvPicPr>
        <p:blipFill>
          <a:blip r:embed="rId3" cstate="print"/>
          <a:srcRect/>
          <a:stretch>
            <a:fillRect/>
          </a:stretch>
        </p:blipFill>
        <p:spPr bwMode="auto">
          <a:xfrm>
            <a:off x="1066800" y="2286000"/>
            <a:ext cx="6858000" cy="4089400"/>
          </a:xfrm>
          <a:prstGeom prst="rect">
            <a:avLst/>
          </a:prstGeom>
          <a:noFill/>
          <a:ln w="9525">
            <a:noFill/>
            <a:miter lim="800000"/>
            <a:headEnd/>
            <a:tailEnd/>
          </a:ln>
        </p:spPr>
      </p:pic>
      <p:grpSp>
        <p:nvGrpSpPr>
          <p:cNvPr id="30724" name="Group 10"/>
          <p:cNvGrpSpPr>
            <a:grpSpLocks/>
          </p:cNvGrpSpPr>
          <p:nvPr/>
        </p:nvGrpSpPr>
        <p:grpSpPr bwMode="auto">
          <a:xfrm>
            <a:off x="1214438" y="2571750"/>
            <a:ext cx="6715125" cy="1692275"/>
            <a:chOff x="0" y="0"/>
            <a:chExt cx="4230" cy="1066"/>
          </a:xfrm>
        </p:grpSpPr>
        <p:sp>
          <p:nvSpPr>
            <p:cNvPr id="30727" name="Rectangle 6"/>
            <p:cNvSpPr>
              <a:spLocks noChangeArrowheads="1"/>
            </p:cNvSpPr>
            <p:nvPr/>
          </p:nvSpPr>
          <p:spPr bwMode="auto">
            <a:xfrm>
              <a:off x="0" y="0"/>
              <a:ext cx="2115" cy="1066"/>
            </a:xfrm>
            <a:prstGeom prst="rect">
              <a:avLst/>
            </a:prstGeom>
            <a:noFill/>
            <a:ln w="9525">
              <a:noFill/>
              <a:miter lim="800000"/>
              <a:headEnd/>
              <a:tailEnd/>
            </a:ln>
          </p:spPr>
          <p:txBody>
            <a:bodyPr anchor="ctr"/>
            <a:lstStyle/>
            <a:p>
              <a:r>
                <a:rPr lang="fr-FR"/>
                <a:t>  </a:t>
              </a:r>
              <a:r>
                <a:rPr lang="fr-FR" sz="10500"/>
                <a:t> </a:t>
              </a:r>
              <a:r>
                <a:rPr lang="fr-FR"/>
                <a:t>               </a:t>
              </a:r>
            </a:p>
          </p:txBody>
        </p:sp>
        <p:sp>
          <p:nvSpPr>
            <p:cNvPr id="30728" name="Rectangle 8"/>
            <p:cNvSpPr>
              <a:spLocks noChangeArrowheads="1"/>
            </p:cNvSpPr>
            <p:nvPr/>
          </p:nvSpPr>
          <p:spPr bwMode="auto">
            <a:xfrm>
              <a:off x="2115" y="0"/>
              <a:ext cx="2115" cy="1066"/>
            </a:xfrm>
            <a:prstGeom prst="rect">
              <a:avLst/>
            </a:prstGeom>
            <a:noFill/>
            <a:ln w="9525">
              <a:noFill/>
              <a:miter lim="800000"/>
              <a:headEnd/>
              <a:tailEnd/>
            </a:ln>
          </p:spPr>
          <p:txBody>
            <a:bodyPr anchor="ctr"/>
            <a:lstStyle/>
            <a:p>
              <a:r>
                <a:rPr lang="fr-FR"/>
                <a:t>  </a:t>
              </a:r>
              <a:r>
                <a:rPr lang="fr-FR" sz="10500"/>
                <a:t> </a:t>
              </a:r>
              <a:r>
                <a:rPr lang="fr-FR"/>
                <a:t>               </a:t>
              </a:r>
            </a:p>
          </p:txBody>
        </p:sp>
      </p:grpSp>
      <p:pic>
        <p:nvPicPr>
          <p:cNvPr id="30725" name="Picture 7" descr="http://www.carnetdevol.org/biograhie/opbawright_wilbur.jpg"/>
          <p:cNvPicPr>
            <a:picLocks noChangeAspect="1" noChangeArrowheads="1"/>
          </p:cNvPicPr>
          <p:nvPr/>
        </p:nvPicPr>
        <p:blipFill>
          <a:blip r:embed="rId4" cstate="print"/>
          <a:srcRect/>
          <a:stretch>
            <a:fillRect/>
          </a:stretch>
        </p:blipFill>
        <p:spPr bwMode="auto">
          <a:xfrm>
            <a:off x="685800" y="381000"/>
            <a:ext cx="1222375" cy="1668463"/>
          </a:xfrm>
          <a:prstGeom prst="rect">
            <a:avLst/>
          </a:prstGeom>
          <a:noFill/>
          <a:ln w="9525">
            <a:noFill/>
            <a:miter lim="800000"/>
            <a:headEnd/>
            <a:tailEnd/>
          </a:ln>
        </p:spPr>
      </p:pic>
      <p:pic>
        <p:nvPicPr>
          <p:cNvPr id="30726" name="Picture 9" descr="http://www.carnetdevol.org/biograhie/opbawright_orville.jpg"/>
          <p:cNvPicPr>
            <a:picLocks noChangeAspect="1" noChangeArrowheads="1"/>
          </p:cNvPicPr>
          <p:nvPr/>
        </p:nvPicPr>
        <p:blipFill>
          <a:blip r:embed="rId5" cstate="print"/>
          <a:srcRect/>
          <a:stretch>
            <a:fillRect/>
          </a:stretch>
        </p:blipFill>
        <p:spPr bwMode="auto">
          <a:xfrm>
            <a:off x="7162800" y="457200"/>
            <a:ext cx="1222375"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fr-FR" dirty="0" smtClean="0"/>
          </a:p>
        </p:txBody>
      </p:sp>
      <p:pic>
        <p:nvPicPr>
          <p:cNvPr id="8195" name="Picture 6" descr="La chute d'Icare"/>
          <p:cNvPicPr>
            <a:picLocks noChangeAspect="1" noChangeArrowheads="1"/>
          </p:cNvPicPr>
          <p:nvPr/>
        </p:nvPicPr>
        <p:blipFill>
          <a:blip r:embed="rId2" cstate="print"/>
          <a:srcRect/>
          <a:stretch>
            <a:fillRect/>
          </a:stretch>
        </p:blipFill>
        <p:spPr bwMode="auto">
          <a:xfrm>
            <a:off x="914400" y="2209800"/>
            <a:ext cx="6983413" cy="387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Une maniabilité surprenante</a:t>
            </a:r>
            <a:endParaRPr lang="fr-FR" sz="3600" dirty="0"/>
          </a:p>
        </p:txBody>
      </p:sp>
      <p:pic>
        <p:nvPicPr>
          <p:cNvPr id="6" name="wright.mpg">
            <a:hlinkClick r:id="" action="ppaction://media"/>
          </p:cNvPr>
          <p:cNvPicPr>
            <a:picLocks noGrp="1" noRot="1" noChangeAspect="1"/>
          </p:cNvPicPr>
          <p:nvPr>
            <p:ph idx="1"/>
            <a:videoFile r:link="rId1"/>
          </p:nvPr>
        </p:nvPicPr>
        <p:blipFill>
          <a:blip r:embed="rId3" cstate="print"/>
          <a:stretch>
            <a:fillRect/>
          </a:stretch>
        </p:blipFill>
        <p:spPr>
          <a:xfrm>
            <a:off x="2483768" y="2420888"/>
            <a:ext cx="4571428" cy="34285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eaLnBrk="1" hangingPunct="1"/>
            <a:r>
              <a:rPr lang="fr-FR" sz="2800" b="1" u="sng" smtClean="0"/>
              <a:t>13 septembre 1906 : Alberto Santos Dumont (France)</a:t>
            </a:r>
            <a:br>
              <a:rPr lang="fr-FR" sz="2800" b="1" u="sng" smtClean="0"/>
            </a:br>
            <a:r>
              <a:rPr lang="fr-FR" sz="2800" smtClean="0"/>
              <a:t>Il réalise le premier vol motorisé en Europe .</a:t>
            </a:r>
            <a:r>
              <a:rPr lang="fr-FR" smtClean="0"/>
              <a:t/>
            </a:r>
            <a:br>
              <a:rPr lang="fr-FR" smtClean="0"/>
            </a:br>
            <a:endParaRPr lang="fr-FR" smtClean="0"/>
          </a:p>
        </p:txBody>
      </p:sp>
      <p:pic>
        <p:nvPicPr>
          <p:cNvPr id="31747" name="Picture 2"/>
          <p:cNvPicPr>
            <a:picLocks noGrp="1" noChangeAspect="1" noChangeArrowheads="1"/>
          </p:cNvPicPr>
          <p:nvPr>
            <p:ph idx="1"/>
          </p:nvPr>
        </p:nvPicPr>
        <p:blipFill>
          <a:blip r:embed="rId2" cstate="print"/>
          <a:srcRect/>
          <a:stretch>
            <a:fillRect/>
          </a:stretch>
        </p:blipFill>
        <p:spPr>
          <a:xfrm>
            <a:off x="1643063" y="2205038"/>
            <a:ext cx="5857875" cy="366712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295400"/>
          </a:xfrm>
        </p:spPr>
        <p:txBody>
          <a:bodyPr/>
          <a:lstStyle/>
          <a:p>
            <a:pPr eaLnBrk="1" hangingPunct="1">
              <a:lnSpc>
                <a:spcPct val="60000"/>
              </a:lnSpc>
            </a:pPr>
            <a:r>
              <a:rPr lang="fr-FR" sz="2800" smtClean="0"/>
              <a:t>Paul Cornu. </a:t>
            </a:r>
            <a:br>
              <a:rPr lang="fr-FR" sz="2800" smtClean="0"/>
            </a:br>
            <a:r>
              <a:rPr lang="fr-FR" sz="2400" smtClean="0"/>
              <a:t>Le 13 novembre 1907,</a:t>
            </a:r>
            <a:r>
              <a:rPr lang="fr-FR" smtClean="0"/>
              <a:t> </a:t>
            </a:r>
            <a:r>
              <a:rPr lang="fr-FR" sz="2000" smtClean="0"/>
              <a:t>cet « hélicoptère » de 330 kg est le premier à quitter librement le sol et à s’élever à 1m50, avec son pilote à bord</a:t>
            </a:r>
            <a:r>
              <a:rPr lang="fr-FR" smtClean="0"/>
              <a:t> </a:t>
            </a:r>
          </a:p>
        </p:txBody>
      </p:sp>
      <p:grpSp>
        <p:nvGrpSpPr>
          <p:cNvPr id="32771" name="Group 6"/>
          <p:cNvGrpSpPr>
            <a:grpSpLocks/>
          </p:cNvGrpSpPr>
          <p:nvPr/>
        </p:nvGrpSpPr>
        <p:grpSpPr bwMode="auto">
          <a:xfrm>
            <a:off x="5672138" y="2125663"/>
            <a:ext cx="3343275" cy="0"/>
            <a:chOff x="0" y="0"/>
            <a:chExt cx="2106" cy="0"/>
          </a:xfrm>
        </p:grpSpPr>
        <p:sp>
          <p:nvSpPr>
            <p:cNvPr id="32773" name="Rectangle 3"/>
            <p:cNvSpPr>
              <a:spLocks noChangeArrowheads="1"/>
            </p:cNvSpPr>
            <p:nvPr/>
          </p:nvSpPr>
          <p:spPr bwMode="auto">
            <a:xfrm>
              <a:off x="0" y="0"/>
              <a:ext cx="2106" cy="0"/>
            </a:xfrm>
            <a:prstGeom prst="rect">
              <a:avLst/>
            </a:prstGeom>
            <a:noFill/>
            <a:ln w="9525">
              <a:noFill/>
              <a:miter lim="800000"/>
              <a:headEnd/>
              <a:tailEnd/>
            </a:ln>
          </p:spPr>
          <p:txBody>
            <a:bodyPr>
              <a:spAutoFit/>
            </a:bodyPr>
            <a:lstStyle/>
            <a:p>
              <a:endParaRPr lang="fr-FR"/>
            </a:p>
          </p:txBody>
        </p:sp>
        <p:sp>
          <p:nvSpPr>
            <p:cNvPr id="32774" name="Rectangle 5"/>
            <p:cNvSpPr>
              <a:spLocks noChangeArrowheads="1"/>
            </p:cNvSpPr>
            <p:nvPr/>
          </p:nvSpPr>
          <p:spPr bwMode="auto">
            <a:xfrm>
              <a:off x="0" y="0"/>
              <a:ext cx="2106" cy="0"/>
            </a:xfrm>
            <a:prstGeom prst="rect">
              <a:avLst/>
            </a:prstGeom>
            <a:noFill/>
            <a:ln w="9525">
              <a:noFill/>
              <a:miter lim="800000"/>
              <a:headEnd/>
              <a:tailEnd/>
            </a:ln>
          </p:spPr>
          <p:txBody>
            <a:bodyPr>
              <a:spAutoFit/>
            </a:bodyPr>
            <a:lstStyle/>
            <a:p>
              <a:endParaRPr lang="fr-FR"/>
            </a:p>
          </p:txBody>
        </p:sp>
      </p:grpSp>
      <p:pic>
        <p:nvPicPr>
          <p:cNvPr id="32772" name="Picture 8" descr="cornu1"/>
          <p:cNvPicPr>
            <a:picLocks noChangeAspect="1" noChangeArrowheads="1"/>
          </p:cNvPicPr>
          <p:nvPr/>
        </p:nvPicPr>
        <p:blipFill>
          <a:blip r:embed="rId2" cstate="print"/>
          <a:srcRect/>
          <a:stretch>
            <a:fillRect/>
          </a:stretch>
        </p:blipFill>
        <p:spPr bwMode="auto">
          <a:xfrm>
            <a:off x="762000" y="2209800"/>
            <a:ext cx="7646988" cy="31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sz="2800" smtClean="0"/>
              <a:t>1908 (13 janvier), Henri Farman :</a:t>
            </a:r>
            <a:r>
              <a:rPr lang="fr-FR" smtClean="0"/>
              <a:t> </a:t>
            </a:r>
            <a:br>
              <a:rPr lang="fr-FR" smtClean="0"/>
            </a:br>
            <a:r>
              <a:rPr lang="fr-FR" sz="2800" smtClean="0"/>
              <a:t>premier kilomètre en circuit fermé,</a:t>
            </a:r>
            <a:br>
              <a:rPr lang="fr-FR" sz="2800" smtClean="0"/>
            </a:br>
            <a:r>
              <a:rPr lang="fr-FR" sz="2800" smtClean="0"/>
              <a:t> à Issy-les-Moulineaux</a:t>
            </a:r>
          </a:p>
        </p:txBody>
      </p:sp>
      <p:pic>
        <p:nvPicPr>
          <p:cNvPr id="33795" name="Picture 11" descr="Image:Henry Farman.jpg">
            <a:hlinkClick r:id="rId2"/>
          </p:cNvPr>
          <p:cNvPicPr>
            <a:picLocks noChangeAspect="1" noChangeArrowheads="1"/>
          </p:cNvPicPr>
          <p:nvPr/>
        </p:nvPicPr>
        <p:blipFill>
          <a:blip r:embed="rId3" cstate="print"/>
          <a:srcRect/>
          <a:stretch>
            <a:fillRect/>
          </a:stretch>
        </p:blipFill>
        <p:spPr bwMode="auto">
          <a:xfrm>
            <a:off x="838200" y="2895600"/>
            <a:ext cx="1714500" cy="2446338"/>
          </a:xfrm>
          <a:prstGeom prst="rect">
            <a:avLst/>
          </a:prstGeom>
          <a:noFill/>
          <a:ln w="9525">
            <a:noFill/>
            <a:miter lim="800000"/>
            <a:headEnd/>
            <a:tailEnd/>
          </a:ln>
        </p:spPr>
      </p:pic>
      <p:pic>
        <p:nvPicPr>
          <p:cNvPr id="33796" name="Picture 13" descr="http://membres.lycos.fr/histoireaviation/images/farman.jpg"/>
          <p:cNvPicPr>
            <a:picLocks noChangeAspect="1" noChangeArrowheads="1"/>
          </p:cNvPicPr>
          <p:nvPr/>
        </p:nvPicPr>
        <p:blipFill>
          <a:blip r:embed="rId4" cstate="print"/>
          <a:srcRect/>
          <a:stretch>
            <a:fillRect/>
          </a:stretch>
        </p:blipFill>
        <p:spPr bwMode="auto">
          <a:xfrm>
            <a:off x="2743200" y="2362200"/>
            <a:ext cx="5638800" cy="354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sz="4000" b="1" smtClean="0"/>
              <a:t>1909 </a:t>
            </a:r>
            <a:r>
              <a:rPr lang="fr-FR" sz="4000" smtClean="0"/>
              <a:t>25 juillet : première traversée de la Manche par Louis Blériot.</a:t>
            </a:r>
          </a:p>
        </p:txBody>
      </p:sp>
      <p:pic>
        <p:nvPicPr>
          <p:cNvPr id="34819" name="Picture 4" descr="bleriot3"/>
          <p:cNvPicPr>
            <a:picLocks noChangeAspect="1" noChangeArrowheads="1"/>
          </p:cNvPicPr>
          <p:nvPr/>
        </p:nvPicPr>
        <p:blipFill>
          <a:blip r:embed="rId2" cstate="print"/>
          <a:srcRect/>
          <a:stretch>
            <a:fillRect/>
          </a:stretch>
        </p:blipFill>
        <p:spPr bwMode="auto">
          <a:xfrm>
            <a:off x="2295525" y="2060575"/>
            <a:ext cx="4552950" cy="1781175"/>
          </a:xfrm>
          <a:prstGeom prst="rect">
            <a:avLst/>
          </a:prstGeom>
          <a:noFill/>
          <a:ln w="9525">
            <a:noFill/>
            <a:miter lim="800000"/>
            <a:headEnd/>
            <a:tailEnd/>
          </a:ln>
        </p:spPr>
      </p:pic>
      <p:pic>
        <p:nvPicPr>
          <p:cNvPr id="34820" name="Picture 5" descr="travavi2"/>
          <p:cNvPicPr>
            <a:picLocks noChangeAspect="1" noChangeArrowheads="1" noCrop="1"/>
          </p:cNvPicPr>
          <p:nvPr/>
        </p:nvPicPr>
        <p:blipFill>
          <a:blip r:embed="rId3" cstate="print"/>
          <a:srcRect/>
          <a:stretch>
            <a:fillRect/>
          </a:stretch>
        </p:blipFill>
        <p:spPr bwMode="auto">
          <a:xfrm>
            <a:off x="2224088" y="4249738"/>
            <a:ext cx="4695825"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6866" name="Picture 2" descr="C:\Users\AALB62\Desktop\AALB62\COURS\Photos\Bl%C3%A9riot_XI_vor_dem_Start.jpg"/>
          <p:cNvPicPr>
            <a:picLocks noGrp="1" noChangeAspect="1" noChangeArrowheads="1"/>
          </p:cNvPicPr>
          <p:nvPr>
            <p:ph idx="1"/>
          </p:nvPr>
        </p:nvPicPr>
        <p:blipFill>
          <a:blip r:embed="rId2" cstate="print"/>
          <a:srcRect/>
          <a:stretch>
            <a:fillRect/>
          </a:stretch>
        </p:blipFill>
        <p:spPr bwMode="auto">
          <a:xfrm>
            <a:off x="657552" y="1124744"/>
            <a:ext cx="7802880" cy="423672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sz="3200" smtClean="0"/>
              <a:t>L’arrivée de Blériot à Douvres</a:t>
            </a:r>
          </a:p>
        </p:txBody>
      </p:sp>
      <p:pic>
        <p:nvPicPr>
          <p:cNvPr id="35843" name="Picture 4" descr="http://membres.lycos.fr/histoireaviation/images/bleriot.jpg"/>
          <p:cNvPicPr>
            <a:picLocks noChangeAspect="1" noChangeArrowheads="1"/>
          </p:cNvPicPr>
          <p:nvPr/>
        </p:nvPicPr>
        <p:blipFill>
          <a:blip r:embed="rId2" cstate="print"/>
          <a:srcRect/>
          <a:stretch>
            <a:fillRect/>
          </a:stretch>
        </p:blipFill>
        <p:spPr bwMode="auto">
          <a:xfrm>
            <a:off x="914400" y="1981200"/>
            <a:ext cx="7086600" cy="402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FR" sz="2800" smtClean="0"/>
              <a:t>1912 : Hydravion « canard »,</a:t>
            </a:r>
            <a:br>
              <a:rPr lang="fr-FR" sz="2800" smtClean="0"/>
            </a:br>
            <a:r>
              <a:rPr lang="fr-FR" sz="2800" smtClean="0"/>
              <a:t> construit par Gabriel Voisin</a:t>
            </a:r>
          </a:p>
        </p:txBody>
      </p:sp>
      <p:pic>
        <p:nvPicPr>
          <p:cNvPr id="37891" name="Picture 4" descr="Image:CanardVoisin.jpg">
            <a:hlinkClick r:id="rId2"/>
          </p:cNvPr>
          <p:cNvPicPr>
            <a:picLocks noChangeAspect="1" noChangeArrowheads="1"/>
          </p:cNvPicPr>
          <p:nvPr/>
        </p:nvPicPr>
        <p:blipFill>
          <a:blip r:embed="rId3" cstate="print"/>
          <a:srcRect/>
          <a:stretch>
            <a:fillRect/>
          </a:stretch>
        </p:blipFill>
        <p:spPr bwMode="auto">
          <a:xfrm>
            <a:off x="914400" y="1981200"/>
            <a:ext cx="7123113"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sz="2800" dirty="0" smtClean="0"/>
              <a:t>Premier décollage d’un « </a:t>
            </a:r>
            <a:r>
              <a:rPr lang="fr-FR" sz="2800" dirty="0" err="1" smtClean="0"/>
              <a:t>aérohydravion</a:t>
            </a:r>
            <a:r>
              <a:rPr lang="fr-FR" sz="2800" dirty="0" smtClean="0"/>
              <a:t> »</a:t>
            </a:r>
          </a:p>
        </p:txBody>
      </p:sp>
      <p:pic>
        <p:nvPicPr>
          <p:cNvPr id="38914" name="Picture 2" descr="C:\Users\AALB62\Desktop\AALB62\COURS\Photos\P1070190.JPG"/>
          <p:cNvPicPr>
            <a:picLocks noChangeAspect="1" noChangeArrowheads="1"/>
          </p:cNvPicPr>
          <p:nvPr/>
        </p:nvPicPr>
        <p:blipFill>
          <a:blip r:embed="rId2" cstate="print"/>
          <a:srcRect/>
          <a:stretch>
            <a:fillRect/>
          </a:stretch>
        </p:blipFill>
        <p:spPr bwMode="auto">
          <a:xfrm>
            <a:off x="1547664" y="1484784"/>
            <a:ext cx="6502400" cy="4876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4953000"/>
            <a:ext cx="7772400" cy="1143000"/>
          </a:xfrm>
        </p:spPr>
        <p:txBody>
          <a:bodyPr/>
          <a:lstStyle/>
          <a:p>
            <a:pPr algn="r" eaLnBrk="1" hangingPunct="1"/>
            <a:endParaRPr lang="fr-FR" sz="1800" dirty="0" smtClean="0"/>
          </a:p>
        </p:txBody>
      </p:sp>
      <p:sp>
        <p:nvSpPr>
          <p:cNvPr id="4100" name="WordArt 4"/>
          <p:cNvSpPr>
            <a:spLocks noChangeArrowheads="1" noChangeShapeType="1"/>
          </p:cNvSpPr>
          <p:nvPr/>
        </p:nvSpPr>
        <p:spPr bwMode="auto">
          <a:xfrm>
            <a:off x="2143108" y="4643446"/>
            <a:ext cx="5000660" cy="1628775"/>
          </a:xfrm>
          <a:prstGeom prst="rect">
            <a:avLst/>
          </a:prstGeom>
        </p:spPr>
        <p:txBody>
          <a:bodyPr wrap="none" fromWordArt="1">
            <a:prstTxWarp prst="textPlain">
              <a:avLst>
                <a:gd name="adj" fmla="val 50000"/>
              </a:avLst>
            </a:prstTxWarp>
          </a:bodyPr>
          <a:lstStyle/>
          <a:p>
            <a:pPr algn="ctr"/>
            <a:r>
              <a:rPr lang="fr-FR" sz="2000" kern="10" dirty="0" smtClean="0">
                <a:ln w="9525">
                  <a:noFill/>
                  <a:round/>
                  <a:headEnd/>
                  <a:tailEnd/>
                </a:ln>
                <a:solidFill>
                  <a:srgbClr val="336699"/>
                </a:solidFill>
                <a:effectLst>
                  <a:outerShdw dist="45791" dir="2021404" algn="ctr" rotWithShape="0">
                    <a:srgbClr val="C0C0C0"/>
                  </a:outerShdw>
                </a:effectLst>
                <a:latin typeface="Times New Roman"/>
                <a:cs typeface="Times New Roman"/>
              </a:rPr>
              <a:t>Lycée Sophie Berthelot</a:t>
            </a:r>
            <a:endParaRPr lang="fr-FR" sz="2000" kern="10" dirty="0">
              <a:ln w="9525">
                <a:noFill/>
                <a:round/>
                <a:headEnd/>
                <a:tailEnd/>
              </a:ln>
              <a:solidFill>
                <a:srgbClr val="336699"/>
              </a:solidFill>
              <a:effectLst>
                <a:outerShdw dist="45791" dir="2021404" algn="ctr" rotWithShape="0">
                  <a:srgbClr val="C0C0C0"/>
                </a:outerShdw>
              </a:effectLst>
              <a:latin typeface="Times New Roman"/>
              <a:cs typeface="Times New Roman"/>
            </a:endParaRPr>
          </a:p>
        </p:txBody>
      </p:sp>
      <p:pic>
        <p:nvPicPr>
          <p:cNvPr id="2" name="Picture 3" descr="C:\Users\Marc\Documents\BIA-CAEA\AALB62\LOGO AALB ébauche copie.jpg"/>
          <p:cNvPicPr>
            <a:picLocks noChangeAspect="1" noChangeArrowheads="1"/>
          </p:cNvPicPr>
          <p:nvPr/>
        </p:nvPicPr>
        <p:blipFill>
          <a:blip r:embed="rId2" cstate="print"/>
          <a:srcRect/>
          <a:stretch>
            <a:fillRect/>
          </a:stretch>
        </p:blipFill>
        <p:spPr bwMode="auto">
          <a:xfrm>
            <a:off x="1571604" y="857232"/>
            <a:ext cx="6140196" cy="30778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Quelques pionniers ou rêveurs…</a:t>
            </a:r>
            <a:endParaRPr lang="fr-FR" sz="3600" dirty="0"/>
          </a:p>
        </p:txBody>
      </p:sp>
      <p:pic>
        <p:nvPicPr>
          <p:cNvPr id="4" name="pionniers.mpg">
            <a:hlinkClick r:id="" action="ppaction://media"/>
          </p:cNvPr>
          <p:cNvPicPr>
            <a:picLocks noRot="1" noChangeAspect="1"/>
          </p:cNvPicPr>
          <p:nvPr>
            <a:videoFile r:link="rId1"/>
          </p:nvPr>
        </p:nvPicPr>
        <p:blipFill>
          <a:blip r:embed="rId3" cstate="print"/>
          <a:stretch>
            <a:fillRect/>
          </a:stretch>
        </p:blipFill>
        <p:spPr>
          <a:xfrm>
            <a:off x="2304828" y="2204864"/>
            <a:ext cx="4571428" cy="34285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fr-FR" dirty="0" smtClean="0"/>
              <a:t>Cerfs volant du </a:t>
            </a:r>
            <a:r>
              <a:rPr lang="fr-FR" dirty="0" err="1" smtClean="0"/>
              <a:t>Moyen-Age</a:t>
            </a:r>
            <a:endParaRPr lang="fr-FR" dirty="0" smtClean="0"/>
          </a:p>
        </p:txBody>
      </p:sp>
      <p:sp>
        <p:nvSpPr>
          <p:cNvPr id="9219" name="Rectangle 3"/>
          <p:cNvSpPr>
            <a:spLocks noChangeArrowheads="1"/>
          </p:cNvSpPr>
          <p:nvPr/>
        </p:nvSpPr>
        <p:spPr bwMode="auto">
          <a:xfrm>
            <a:off x="-4875213" y="-84138"/>
            <a:ext cx="9144001" cy="0"/>
          </a:xfrm>
          <a:prstGeom prst="rect">
            <a:avLst/>
          </a:prstGeom>
          <a:noFill/>
          <a:ln w="9525">
            <a:noFill/>
            <a:miter lim="800000"/>
            <a:headEnd/>
            <a:tailEnd/>
          </a:ln>
        </p:spPr>
        <p:txBody>
          <a:bodyPr>
            <a:spAutoFit/>
          </a:bodyPr>
          <a:lstStyle/>
          <a:p>
            <a:endParaRPr lang="fr-FR"/>
          </a:p>
        </p:txBody>
      </p:sp>
      <p:pic>
        <p:nvPicPr>
          <p:cNvPr id="9220" name="Picture 5" descr="cerf-volant du moyen-age"/>
          <p:cNvPicPr>
            <a:picLocks noChangeAspect="1" noChangeArrowheads="1"/>
          </p:cNvPicPr>
          <p:nvPr/>
        </p:nvPicPr>
        <p:blipFill>
          <a:blip r:embed="rId2" cstate="print"/>
          <a:srcRect/>
          <a:stretch>
            <a:fillRect/>
          </a:stretch>
        </p:blipFill>
        <p:spPr bwMode="auto">
          <a:xfrm>
            <a:off x="1447800" y="1752600"/>
            <a:ext cx="6149975" cy="3040063"/>
          </a:xfrm>
          <a:prstGeom prst="rect">
            <a:avLst/>
          </a:prstGeom>
          <a:noFill/>
          <a:ln w="9525">
            <a:noFill/>
            <a:miter lim="800000"/>
            <a:headEnd/>
            <a:tailEnd/>
          </a:ln>
        </p:spPr>
      </p:pic>
      <p:sp>
        <p:nvSpPr>
          <p:cNvPr id="9221" name="Text Box 18"/>
          <p:cNvSpPr txBox="1">
            <a:spLocks noChangeArrowheads="1"/>
          </p:cNvSpPr>
          <p:nvPr/>
        </p:nvSpPr>
        <p:spPr bwMode="auto">
          <a:xfrm>
            <a:off x="990600" y="5181600"/>
            <a:ext cx="6934200" cy="1314450"/>
          </a:xfrm>
          <a:prstGeom prst="rect">
            <a:avLst/>
          </a:prstGeom>
          <a:noFill/>
          <a:ln w="9525">
            <a:noFill/>
            <a:miter lim="800000"/>
            <a:headEnd/>
            <a:tailEnd/>
          </a:ln>
        </p:spPr>
        <p:txBody>
          <a:bodyPr>
            <a:spAutoFit/>
          </a:bodyPr>
          <a:lstStyle/>
          <a:p>
            <a:pPr>
              <a:spcBef>
                <a:spcPct val="50000"/>
              </a:spcBef>
            </a:pPr>
            <a:r>
              <a:rPr lang="fr-FR" sz="1600"/>
              <a:t>A- cerf-volant européen du moyen-âge, connu grâce à des manuscrits allemands datant de 1405</a:t>
            </a:r>
          </a:p>
          <a:p>
            <a:pPr>
              <a:spcBef>
                <a:spcPct val="50000"/>
              </a:spcBef>
            </a:pPr>
            <a:r>
              <a:rPr lang="fr-FR" sz="1600"/>
              <a:t>B- cerf-volant japonais</a:t>
            </a:r>
          </a:p>
          <a:p>
            <a:pPr>
              <a:spcBef>
                <a:spcPct val="50000"/>
              </a:spcBef>
            </a:pPr>
            <a:r>
              <a:rPr lang="fr-FR" sz="1600"/>
              <a:t>C- cerf-volant des îles de Micronésie, où le pilotage de cerf-volant se développa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7772400" cy="1143000"/>
          </a:xfrm>
        </p:spPr>
        <p:txBody>
          <a:bodyPr/>
          <a:lstStyle/>
          <a:p>
            <a:pPr eaLnBrk="1" hangingPunct="1"/>
            <a:r>
              <a:rPr lang="fr-FR" dirty="0" smtClean="0"/>
              <a:t>Léonard de Vinci, génie de la Renaissance</a:t>
            </a:r>
          </a:p>
        </p:txBody>
      </p:sp>
      <p:pic>
        <p:nvPicPr>
          <p:cNvPr id="10243" name="Picture 5" descr="http://www.diagonale-chute-libre.com/images/histoire/dessin.jpg"/>
          <p:cNvPicPr>
            <a:picLocks noChangeAspect="1" noChangeArrowheads="1"/>
          </p:cNvPicPr>
          <p:nvPr/>
        </p:nvPicPr>
        <p:blipFill>
          <a:blip r:embed="rId2" cstate="print"/>
          <a:srcRect/>
          <a:stretch>
            <a:fillRect/>
          </a:stretch>
        </p:blipFill>
        <p:spPr bwMode="auto">
          <a:xfrm>
            <a:off x="5257800" y="1524000"/>
            <a:ext cx="2339975" cy="3276600"/>
          </a:xfrm>
          <a:prstGeom prst="rect">
            <a:avLst/>
          </a:prstGeom>
          <a:noFill/>
          <a:ln w="9525">
            <a:noFill/>
            <a:miter lim="800000"/>
            <a:headEnd/>
            <a:tailEnd/>
          </a:ln>
        </p:spPr>
      </p:pic>
      <p:sp>
        <p:nvSpPr>
          <p:cNvPr id="10244" name="Text Box 9"/>
          <p:cNvSpPr txBox="1">
            <a:spLocks noChangeArrowheads="1"/>
          </p:cNvSpPr>
          <p:nvPr/>
        </p:nvSpPr>
        <p:spPr bwMode="auto">
          <a:xfrm>
            <a:off x="5334000" y="4800600"/>
            <a:ext cx="2590800" cy="1474788"/>
          </a:xfrm>
          <a:prstGeom prst="rect">
            <a:avLst/>
          </a:prstGeom>
          <a:noFill/>
          <a:ln w="9525">
            <a:noFill/>
            <a:miter lim="800000"/>
            <a:headEnd/>
            <a:tailEnd/>
          </a:ln>
        </p:spPr>
        <p:txBody>
          <a:bodyPr>
            <a:spAutoFit/>
          </a:bodyPr>
          <a:lstStyle/>
          <a:p>
            <a:pPr>
              <a:spcBef>
                <a:spcPct val="50000"/>
              </a:spcBef>
            </a:pPr>
            <a:r>
              <a:rPr lang="fr-FR" sz="1400" i="1">
                <a:solidFill>
                  <a:srgbClr val="006699"/>
                </a:solidFill>
                <a:latin typeface="Verdana" pitchFamily="34" charset="0"/>
              </a:rPr>
              <a:t>Dessin extrait de</a:t>
            </a:r>
            <a:br>
              <a:rPr lang="fr-FR" sz="1400" i="1">
                <a:solidFill>
                  <a:srgbClr val="006699"/>
                </a:solidFill>
                <a:latin typeface="Verdana" pitchFamily="34" charset="0"/>
              </a:rPr>
            </a:br>
            <a:r>
              <a:rPr lang="fr-FR" sz="1400" i="1">
                <a:solidFill>
                  <a:srgbClr val="006699"/>
                </a:solidFill>
                <a:latin typeface="Verdana" pitchFamily="34" charset="0"/>
              </a:rPr>
              <a:t>Il Codice Atlantico</a:t>
            </a:r>
            <a:br>
              <a:rPr lang="fr-FR" sz="1400" i="1">
                <a:solidFill>
                  <a:srgbClr val="006699"/>
                </a:solidFill>
                <a:latin typeface="Verdana" pitchFamily="34" charset="0"/>
              </a:rPr>
            </a:br>
            <a:r>
              <a:rPr lang="fr-FR" sz="1400" i="1">
                <a:solidFill>
                  <a:srgbClr val="006699"/>
                </a:solidFill>
                <a:latin typeface="Verdana" pitchFamily="34" charset="0"/>
              </a:rPr>
              <a:t>di Leonardo da Vinci, </a:t>
            </a:r>
            <a:r>
              <a:rPr lang="fr-FR" sz="1400" b="1" i="1">
                <a:solidFill>
                  <a:srgbClr val="006699"/>
                </a:solidFill>
                <a:latin typeface="Verdana" pitchFamily="34" charset="0"/>
              </a:rPr>
              <a:t>parachute conçu entre 1485 et 1502.</a:t>
            </a:r>
            <a:endParaRPr lang="fr-FR" sz="1400" b="1">
              <a:solidFill>
                <a:srgbClr val="006699"/>
              </a:solidFill>
              <a:latin typeface="Verdana" pitchFamily="34" charset="0"/>
            </a:endParaRPr>
          </a:p>
          <a:p>
            <a:pPr>
              <a:spcBef>
                <a:spcPct val="50000"/>
              </a:spcBef>
            </a:pPr>
            <a:endParaRPr lang="fr-FR" sz="1400" b="1"/>
          </a:p>
        </p:txBody>
      </p:sp>
      <p:pic>
        <p:nvPicPr>
          <p:cNvPr id="10245" name="Picture 12" descr="http://www.diagonale-chute-libre.com/images/histoire/leonard-de-vinci.jpg"/>
          <p:cNvPicPr>
            <a:picLocks noChangeAspect="1" noChangeArrowheads="1"/>
          </p:cNvPicPr>
          <p:nvPr/>
        </p:nvPicPr>
        <p:blipFill>
          <a:blip r:embed="rId3" cstate="print"/>
          <a:srcRect/>
          <a:stretch>
            <a:fillRect/>
          </a:stretch>
        </p:blipFill>
        <p:spPr bwMode="auto">
          <a:xfrm>
            <a:off x="1447800" y="1524000"/>
            <a:ext cx="2339975" cy="3276600"/>
          </a:xfrm>
          <a:prstGeom prst="rect">
            <a:avLst/>
          </a:prstGeom>
          <a:noFill/>
          <a:ln w="9525">
            <a:noFill/>
            <a:miter lim="800000"/>
            <a:headEnd/>
            <a:tailEnd/>
          </a:ln>
        </p:spPr>
      </p:pic>
      <p:sp>
        <p:nvSpPr>
          <p:cNvPr id="10246" name="Text Box 16"/>
          <p:cNvSpPr txBox="1">
            <a:spLocks noChangeArrowheads="1"/>
          </p:cNvSpPr>
          <p:nvPr/>
        </p:nvSpPr>
        <p:spPr bwMode="auto">
          <a:xfrm>
            <a:off x="1600200" y="4953000"/>
            <a:ext cx="1981200" cy="779463"/>
          </a:xfrm>
          <a:prstGeom prst="rect">
            <a:avLst/>
          </a:prstGeom>
          <a:noFill/>
          <a:ln w="9525">
            <a:noFill/>
            <a:miter lim="800000"/>
            <a:headEnd/>
            <a:tailEnd/>
          </a:ln>
        </p:spPr>
        <p:txBody>
          <a:bodyPr>
            <a:spAutoFit/>
          </a:bodyPr>
          <a:lstStyle/>
          <a:p>
            <a:pPr>
              <a:spcBef>
                <a:spcPct val="50000"/>
              </a:spcBef>
            </a:pPr>
            <a:r>
              <a:rPr lang="fr-FR" sz="1600" i="1">
                <a:solidFill>
                  <a:srgbClr val="006699"/>
                </a:solidFill>
                <a:latin typeface="Verdana" pitchFamily="34" charset="0"/>
              </a:rPr>
              <a:t>Leonard De Vinci</a:t>
            </a:r>
            <a:r>
              <a:rPr lang="fr-FR" sz="1800">
                <a:solidFill>
                  <a:srgbClr val="006699"/>
                </a:solidFill>
                <a:latin typeface="Verdana" pitchFamily="34" charset="0"/>
              </a:rPr>
              <a:t> </a:t>
            </a:r>
          </a:p>
          <a:p>
            <a:pPr>
              <a:spcBef>
                <a:spcPct val="50000"/>
              </a:spcBef>
            </a:pPr>
            <a:endParaRPr lang="fr-FR"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838200"/>
          </a:xfrm>
        </p:spPr>
        <p:txBody>
          <a:bodyPr/>
          <a:lstStyle/>
          <a:p>
            <a:pPr eaLnBrk="1" hangingPunct="1"/>
            <a:r>
              <a:rPr lang="fr-FR" smtClean="0"/>
              <a:t>Encore lui…</a:t>
            </a:r>
          </a:p>
        </p:txBody>
      </p:sp>
      <p:pic>
        <p:nvPicPr>
          <p:cNvPr id="11267" name="Picture 3"/>
          <p:cNvPicPr>
            <a:picLocks noChangeAspect="1" noChangeArrowheads="1"/>
          </p:cNvPicPr>
          <p:nvPr/>
        </p:nvPicPr>
        <p:blipFill>
          <a:blip r:embed="rId2" cstate="print"/>
          <a:srcRect l="13271"/>
          <a:stretch>
            <a:fillRect/>
          </a:stretch>
        </p:blipFill>
        <p:spPr bwMode="auto">
          <a:xfrm>
            <a:off x="4876800" y="1981200"/>
            <a:ext cx="3770313" cy="2384425"/>
          </a:xfrm>
          <a:prstGeom prst="rect">
            <a:avLst/>
          </a:prstGeom>
          <a:noFill/>
          <a:ln w="9525">
            <a:solidFill>
              <a:srgbClr val="000000"/>
            </a:solidFill>
            <a:miter lim="800000"/>
            <a:headEnd/>
            <a:tailEnd/>
          </a:ln>
        </p:spPr>
      </p:pic>
      <p:pic>
        <p:nvPicPr>
          <p:cNvPr id="11268" name="Picture 4"/>
          <p:cNvPicPr>
            <a:picLocks noChangeAspect="1" noChangeArrowheads="1"/>
          </p:cNvPicPr>
          <p:nvPr/>
        </p:nvPicPr>
        <p:blipFill>
          <a:blip r:embed="rId3" cstate="print"/>
          <a:srcRect t="7126" b="32141"/>
          <a:stretch>
            <a:fillRect/>
          </a:stretch>
        </p:blipFill>
        <p:spPr bwMode="auto">
          <a:xfrm>
            <a:off x="1066800" y="1905000"/>
            <a:ext cx="3048000" cy="2576513"/>
          </a:xfrm>
          <a:prstGeom prst="rect">
            <a:avLst/>
          </a:prstGeom>
          <a:noFill/>
          <a:ln w="9525">
            <a:solidFill>
              <a:srgbClr val="000000"/>
            </a:solidFill>
            <a:miter lim="800000"/>
            <a:headEnd/>
            <a:tailEnd/>
          </a:ln>
        </p:spPr>
      </p:pic>
      <p:sp>
        <p:nvSpPr>
          <p:cNvPr id="11269" name="Text Box 5"/>
          <p:cNvSpPr txBox="1">
            <a:spLocks noChangeArrowheads="1"/>
          </p:cNvSpPr>
          <p:nvPr/>
        </p:nvSpPr>
        <p:spPr bwMode="auto">
          <a:xfrm>
            <a:off x="914400" y="4724400"/>
            <a:ext cx="3352800" cy="611188"/>
          </a:xfrm>
          <a:prstGeom prst="rect">
            <a:avLst/>
          </a:prstGeom>
          <a:noFill/>
          <a:ln w="9525">
            <a:noFill/>
            <a:miter lim="800000"/>
            <a:headEnd/>
            <a:tailEnd/>
          </a:ln>
        </p:spPr>
        <p:txBody>
          <a:bodyPr>
            <a:spAutoFit/>
          </a:bodyPr>
          <a:lstStyle/>
          <a:p>
            <a:pPr>
              <a:spcBef>
                <a:spcPct val="50000"/>
              </a:spcBef>
            </a:pPr>
            <a:r>
              <a:rPr lang="fr-FR" sz="1600" i="1">
                <a:solidFill>
                  <a:srgbClr val="006699"/>
                </a:solidFill>
                <a:latin typeface="Verdana" pitchFamily="34" charset="0"/>
                <a:cs typeface="Times New Roman" pitchFamily="18" charset="0"/>
              </a:rPr>
              <a:t>Esquisse d’un « hélicoptère », </a:t>
            </a:r>
            <a:br>
              <a:rPr lang="fr-FR" sz="1600" i="1">
                <a:solidFill>
                  <a:srgbClr val="006699"/>
                </a:solidFill>
                <a:latin typeface="Verdana" pitchFamily="34" charset="0"/>
                <a:cs typeface="Times New Roman" pitchFamily="18" charset="0"/>
              </a:rPr>
            </a:br>
            <a:r>
              <a:rPr lang="fr-FR" sz="1600" b="1" i="1">
                <a:solidFill>
                  <a:srgbClr val="006699"/>
                </a:solidFill>
                <a:latin typeface="Verdana" pitchFamily="34" charset="0"/>
                <a:cs typeface="Times New Roman" pitchFamily="18" charset="0"/>
              </a:rPr>
              <a:t>la vis aérienne 1487.</a:t>
            </a:r>
            <a:r>
              <a:rPr lang="fr-FR" sz="1800">
                <a:solidFill>
                  <a:srgbClr val="006699"/>
                </a:solidFill>
              </a:rPr>
              <a:t> </a:t>
            </a:r>
          </a:p>
        </p:txBody>
      </p:sp>
      <p:sp>
        <p:nvSpPr>
          <p:cNvPr id="11270" name="Text Box 6"/>
          <p:cNvSpPr txBox="1">
            <a:spLocks noChangeArrowheads="1"/>
          </p:cNvSpPr>
          <p:nvPr/>
        </p:nvSpPr>
        <p:spPr bwMode="auto">
          <a:xfrm>
            <a:off x="5029200" y="4572000"/>
            <a:ext cx="3733800" cy="336550"/>
          </a:xfrm>
          <a:prstGeom prst="rect">
            <a:avLst/>
          </a:prstGeom>
          <a:noFill/>
          <a:ln w="9525">
            <a:noFill/>
            <a:miter lim="800000"/>
            <a:headEnd/>
            <a:tailEnd/>
          </a:ln>
        </p:spPr>
        <p:txBody>
          <a:bodyPr>
            <a:spAutoFit/>
          </a:bodyPr>
          <a:lstStyle/>
          <a:p>
            <a:pPr>
              <a:spcBef>
                <a:spcPct val="50000"/>
              </a:spcBef>
            </a:pPr>
            <a:r>
              <a:rPr lang="fr-FR" sz="1600" b="1" i="1">
                <a:solidFill>
                  <a:srgbClr val="006699"/>
                </a:solidFill>
                <a:latin typeface="Verdana" pitchFamily="34" charset="0"/>
              </a:rPr>
              <a:t>La machine volante, 1492.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4800"/>
            <a:ext cx="7772400" cy="1143000"/>
          </a:xfrm>
        </p:spPr>
        <p:txBody>
          <a:bodyPr/>
          <a:lstStyle/>
          <a:p>
            <a:pPr eaLnBrk="1" hangingPunct="1"/>
            <a:r>
              <a:rPr lang="fr-FR" smtClean="0"/>
              <a:t>Les frères Montgolfier</a:t>
            </a:r>
          </a:p>
        </p:txBody>
      </p:sp>
      <p:pic>
        <p:nvPicPr>
          <p:cNvPr id="12291" name="Picture 4" descr="FrancisEmilie_freres_20050604153804_20050604153820"/>
          <p:cNvPicPr>
            <a:picLocks noChangeAspect="1" noChangeArrowheads="1"/>
          </p:cNvPicPr>
          <p:nvPr/>
        </p:nvPicPr>
        <p:blipFill>
          <a:blip r:embed="rId2" cstate="print"/>
          <a:srcRect/>
          <a:stretch>
            <a:fillRect/>
          </a:stretch>
        </p:blipFill>
        <p:spPr bwMode="auto">
          <a:xfrm>
            <a:off x="228600" y="1600200"/>
            <a:ext cx="4191000" cy="2457450"/>
          </a:xfrm>
          <a:prstGeom prst="rect">
            <a:avLst/>
          </a:prstGeom>
          <a:noFill/>
          <a:ln w="9525">
            <a:noFill/>
            <a:miter lim="800000"/>
            <a:headEnd/>
            <a:tailEnd/>
          </a:ln>
        </p:spPr>
      </p:pic>
      <p:pic>
        <p:nvPicPr>
          <p:cNvPr id="12292" name="Picture 6" descr="annonay04061783"/>
          <p:cNvPicPr>
            <a:picLocks noChangeAspect="1" noChangeArrowheads="1"/>
          </p:cNvPicPr>
          <p:nvPr/>
        </p:nvPicPr>
        <p:blipFill>
          <a:blip r:embed="rId3" cstate="print"/>
          <a:srcRect/>
          <a:stretch>
            <a:fillRect/>
          </a:stretch>
        </p:blipFill>
        <p:spPr bwMode="auto">
          <a:xfrm>
            <a:off x="4572000" y="2590800"/>
            <a:ext cx="4427538" cy="343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428625" y="500063"/>
            <a:ext cx="7858125" cy="6370637"/>
          </a:xfrm>
          <a:prstGeom prst="rect">
            <a:avLst/>
          </a:prstGeom>
          <a:noFill/>
          <a:ln w="9525">
            <a:noFill/>
            <a:miter lim="800000"/>
            <a:headEnd/>
            <a:tailEnd/>
          </a:ln>
        </p:spPr>
        <p:txBody>
          <a:bodyPr>
            <a:spAutoFit/>
          </a:bodyPr>
          <a:lstStyle/>
          <a:p>
            <a:pPr algn="ctr"/>
            <a:r>
              <a:rPr lang="fr-FR" b="1" u="sng" dirty="0"/>
              <a:t>19 septembre 1783 à Versailles</a:t>
            </a:r>
          </a:p>
          <a:p>
            <a:pPr algn="just"/>
            <a:r>
              <a:rPr lang="fr-FR" dirty="0"/>
              <a:t>Contrairement à ce que l'on puisse penser le premier vol "humain" fut un mouton, un coq et un canard, emportés sur trois kilomètres par un ballon à air chaud des frères </a:t>
            </a:r>
            <a:r>
              <a:rPr lang="fr-FR" dirty="0" err="1"/>
              <a:t>Mongolfier</a:t>
            </a:r>
            <a:r>
              <a:rPr lang="fr-FR" dirty="0"/>
              <a:t> le 19 septembre 1783. Le roi de France ayant interdit qu'un homme participât à </a:t>
            </a:r>
            <a:r>
              <a:rPr lang="fr-FR" dirty="0" err="1"/>
              <a:t>cettre</a:t>
            </a:r>
            <a:r>
              <a:rPr lang="fr-FR" dirty="0"/>
              <a:t> première expérience. On croyait alors que la couche d'air suivait le relief, avec environ 10 m d'épaisseur. (France) </a:t>
            </a:r>
          </a:p>
          <a:p>
            <a:pPr algn="just"/>
            <a:endParaRPr lang="fr-FR" dirty="0"/>
          </a:p>
          <a:p>
            <a:pPr algn="ctr"/>
            <a:r>
              <a:rPr lang="fr-FR" b="1" u="sng" dirty="0"/>
              <a:t>21 novembre 1783 à Paris</a:t>
            </a:r>
          </a:p>
          <a:p>
            <a:pPr algn="just"/>
            <a:r>
              <a:rPr lang="fr-FR" b="1" dirty="0"/>
              <a:t>Pour l'Histoire les premiers humains à quitter le sol furent les français, François </a:t>
            </a:r>
            <a:r>
              <a:rPr lang="fr-FR" b="1" dirty="0" err="1"/>
              <a:t>Pilâtre</a:t>
            </a:r>
            <a:r>
              <a:rPr lang="fr-FR" b="1" dirty="0"/>
              <a:t> de </a:t>
            </a:r>
            <a:r>
              <a:rPr lang="fr-FR" b="1" dirty="0" err="1"/>
              <a:t>Rozier</a:t>
            </a:r>
            <a:r>
              <a:rPr lang="fr-FR" b="1" dirty="0"/>
              <a:t> et le marquis d'Arlandes le 21 novembre 1783</a:t>
            </a:r>
            <a:r>
              <a:rPr lang="fr-FR" dirty="0"/>
              <a:t>, entre le </a:t>
            </a:r>
            <a:r>
              <a:rPr lang="fr-FR" dirty="0" err="1"/>
              <a:t>chateau</a:t>
            </a:r>
            <a:r>
              <a:rPr lang="fr-FR" dirty="0"/>
              <a:t> de la Muette et la Butte-aux-Cailles. 25 minutes plus tard, ils avaient franchi 10 kilomètres et étaient montés à plus de 1.000 mètres.(Paris) </a:t>
            </a:r>
          </a:p>
          <a:p>
            <a:pPr algn="just"/>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473</TotalTime>
  <Words>538</Words>
  <Application>Microsoft Office PowerPoint</Application>
  <PresentationFormat>Affichage à l'écran (4:3)</PresentationFormat>
  <Paragraphs>62</Paragraphs>
  <Slides>39</Slides>
  <Notes>0</Notes>
  <HiddenSlides>0</HiddenSlides>
  <MMClips>3</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Modèle par défaut</vt:lpstr>
      <vt:lpstr>Image bitmap</vt:lpstr>
      <vt:lpstr>Présentation PowerPoint</vt:lpstr>
      <vt:lpstr>Dédale et son fils Icare</vt:lpstr>
      <vt:lpstr>Présentation PowerPoint</vt:lpstr>
      <vt:lpstr>Quelques pionniers ou rêveurs…</vt:lpstr>
      <vt:lpstr>Cerfs volant du Moyen-Age</vt:lpstr>
      <vt:lpstr>Léonard de Vinci, génie de la Renaissance</vt:lpstr>
      <vt:lpstr>Encore lui…</vt:lpstr>
      <vt:lpstr>Les frères Montgolfier</vt:lpstr>
      <vt:lpstr>Présentation PowerPoint</vt:lpstr>
      <vt:lpstr>Premier vol habité (gravure 1) , le 19 septembre 1783,  en préparation du premier vol libre (gravure 2), le 21 novembre 1783  (Pilâtre de Rozier)</vt:lpstr>
      <vt:lpstr>Évolution des Montgolfières</vt:lpstr>
      <vt:lpstr>7 Janvier 1785 : traversée de la Manche par Blanchard</vt:lpstr>
      <vt:lpstr>La colonne Blanchard à Guînes La colonne s'élève à l'endroit ou se sont posés les premiers hommes ayant traversé la Manche par la voie des airs.</vt:lpstr>
      <vt:lpstr>Présentation PowerPoint</vt:lpstr>
      <vt:lpstr>Explications…</vt:lpstr>
      <vt:lpstr>22 octobre 1797, premier saut en parachute,  André-Jacques GARNERIN</vt:lpstr>
      <vt:lpstr>Des volontaires courageux…</vt:lpstr>
      <vt:lpstr>Présentation PowerPoint</vt:lpstr>
      <vt:lpstr>24 septembre 1852 : Henri Giffard (France) Ingénieur et aéronaute français (1825-1882 ).  En 1852, Henri Giffard pilota le premier dirigeable propulsé par une hélice mue par un moteur à vapeur, parcourant près de 27 km de Paris à Trappes en 3 heures environ. Il finança ses recherches grâce à ses inventions et à ses ballons captifs destinés à divertir le public. (Napoléon III figura parmi ses passagers).</vt:lpstr>
      <vt:lpstr>Planaphore, Alphonse Pénaud, 1871  un modèle réduit d'aéroplane, était en mesure d'effectuer des vols de 60 mètres. Il s'agissait d'un monoplan pourvu à l'arrière d'une queue stabilisatrice, dont le moteur à élastique actionnait une hélice tractrice ou propulsive </vt:lpstr>
      <vt:lpstr>Clément Ader et « Eole »,  9 octobre 1890</vt:lpstr>
      <vt:lpstr>Présentation PowerPoint</vt:lpstr>
      <vt:lpstr>L’Avion III, Clément Ader.  Conçu 7 ans plus tard, sur les bases d’Eole, expérimenté en octobre 1897.</vt:lpstr>
      <vt:lpstr>1893 : Cerf-volant cellulaire de Lawrence Hargrave</vt:lpstr>
      <vt:lpstr>Ingénieur allemand, pionnier de l'aéronautique: Otto LILIENTHAL (1848 - 1896) Ses expériences sur la stabilité, la portance eurent une grande influence sur les aviateurs ultérieurs tels les frères Wright. Il appliqua ses études théoriques sur le vol des oiseaux et l'aérodynamique au dessin, à la construction et au vol expérimental de 18 planeurs différents. Premier homme à avoir été photographié sur un planeur, Lilenthal se tua dans l'accident d'un de ses appareils en 1896.  </vt:lpstr>
      <vt:lpstr>Présentation PowerPoint</vt:lpstr>
      <vt:lpstr>1896 : Octave Chanute (Etats Unis)  </vt:lpstr>
      <vt:lpstr>Frères Wright et le Flyer (Etats unis)  Pionnier américains ; Wilbur (1867-1912) et Orville (1871-1948). Ils réussirent le premier vol motorisé d'un engin plus lourd que l'air. Ils commencèrent par expérimenter des cerfs-volants et des planeurs biplans et réalisèrent en 1900 leurs premiers vols expérimentaux. En 1901 ils construisirent la première soufflerie des Etats-Unis et testèrent plus de 200 modèles de profils d'aile.    </vt:lpstr>
      <vt:lpstr>1e vol des frères Wright,   le 17 décembre 1903</vt:lpstr>
      <vt:lpstr>Une maniabilité surprenante</vt:lpstr>
      <vt:lpstr>13 septembre 1906 : Alberto Santos Dumont (France) Il réalise le premier vol motorisé en Europe . </vt:lpstr>
      <vt:lpstr>Paul Cornu.  Le 13 novembre 1907, cet « hélicoptère » de 330 kg est le premier à quitter librement le sol et à s’élever à 1m50, avec son pilote à bord </vt:lpstr>
      <vt:lpstr>1908 (13 janvier), Henri Farman :  premier kilomètre en circuit fermé,  à Issy-les-Moulineaux</vt:lpstr>
      <vt:lpstr>1909 25 juillet : première traversée de la Manche par Louis Blériot.</vt:lpstr>
      <vt:lpstr>Présentation PowerPoint</vt:lpstr>
      <vt:lpstr>L’arrivée de Blériot à Douvres</vt:lpstr>
      <vt:lpstr>1912 : Hydravion « canard »,  construit par Gabriel Voisin</vt:lpstr>
      <vt:lpstr>Premier décollage d’un « aérohydravion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frères Montgolfier</dc:title>
  <dc:creator>Marc Coppin</dc:creator>
  <cp:lastModifiedBy>MARC</cp:lastModifiedBy>
  <cp:revision>68</cp:revision>
  <dcterms:created xsi:type="dcterms:W3CDTF">2007-09-19T16:13:45Z</dcterms:created>
  <dcterms:modified xsi:type="dcterms:W3CDTF">2014-12-23T14:12:00Z</dcterms:modified>
</cp:coreProperties>
</file>