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83" r:id="rId5"/>
    <p:sldId id="285" r:id="rId6"/>
    <p:sldId id="288" r:id="rId7"/>
    <p:sldId id="286" r:id="rId8"/>
    <p:sldId id="293" r:id="rId9"/>
    <p:sldId id="287" r:id="rId10"/>
    <p:sldId id="316" r:id="rId11"/>
    <p:sldId id="270" r:id="rId12"/>
    <p:sldId id="289" r:id="rId13"/>
    <p:sldId id="290" r:id="rId14"/>
    <p:sldId id="284" r:id="rId15"/>
    <p:sldId id="318" r:id="rId16"/>
    <p:sldId id="320" r:id="rId17"/>
    <p:sldId id="319" r:id="rId18"/>
    <p:sldId id="260" r:id="rId19"/>
    <p:sldId id="310" r:id="rId20"/>
    <p:sldId id="278" r:id="rId21"/>
    <p:sldId id="272" r:id="rId22"/>
    <p:sldId id="277" r:id="rId23"/>
    <p:sldId id="307" r:id="rId24"/>
    <p:sldId id="311" r:id="rId25"/>
    <p:sldId id="308" r:id="rId26"/>
    <p:sldId id="321" r:id="rId27"/>
    <p:sldId id="302" r:id="rId28"/>
    <p:sldId id="303" r:id="rId29"/>
    <p:sldId id="304" r:id="rId30"/>
    <p:sldId id="259" r:id="rId31"/>
    <p:sldId id="296" r:id="rId32"/>
    <p:sldId id="292" r:id="rId33"/>
    <p:sldId id="317" r:id="rId34"/>
    <p:sldId id="297" r:id="rId35"/>
    <p:sldId id="291" r:id="rId36"/>
    <p:sldId id="299" r:id="rId37"/>
    <p:sldId id="314" r:id="rId38"/>
    <p:sldId id="315" r:id="rId39"/>
    <p:sldId id="298" r:id="rId40"/>
    <p:sldId id="309" r:id="rId41"/>
    <p:sldId id="275" r:id="rId42"/>
    <p:sldId id="300" r:id="rId43"/>
    <p:sldId id="301" r:id="rId44"/>
    <p:sldId id="279" r:id="rId45"/>
    <p:sldId id="280" r:id="rId46"/>
    <p:sldId id="281" r:id="rId47"/>
    <p:sldId id="305" r:id="rId48"/>
    <p:sldId id="306" r:id="rId49"/>
    <p:sldId id="276" r:id="rId50"/>
    <p:sldId id="261" r:id="rId51"/>
    <p:sldId id="313" r:id="rId52"/>
    <p:sldId id="262" r:id="rId53"/>
    <p:sldId id="263" r:id="rId54"/>
    <p:sldId id="264" r:id="rId55"/>
    <p:sldId id="266" r:id="rId5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  <a:srgbClr val="FFCC99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C908-A2C6-4705-8FE1-9AF52E6E4E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73F2-AB0A-434F-94E9-0411CBBC7F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8464-0815-46A2-8913-E4E0BF3F7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FE08-BEE3-4398-8CF3-60B98B732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F5FD-E44B-4C0A-A3F5-560B7F39D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47FA1-0D06-4C80-9939-3CCBA4ACC9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65324-E97F-4481-B0DA-C5CFF1898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6A11-480A-4382-98E0-F9474A4384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C8F5-0CE4-4F52-B4C9-DF4B9FDFC5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BCED-6D08-4988-BC2E-495BFA5BC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8AE7-8392-4C31-9CEB-B914CE93C6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571B46-6F4F-4FC1-84A1-FAF0E55108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ALB62\Desktop\AALB62\COURS\Videos\lindberg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ALB62\Desktop\AALB62\COURS\Videos\hindenbourg.m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self.status='';return%20true;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upload.wikimedia.org/wikipedia/commons/9/96/Spitfire_Tipping_V-1_Flying_Bomb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62200" y="2209800"/>
            <a:ext cx="457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400" b="1">
                <a:solidFill>
                  <a:srgbClr val="FFFF66"/>
                </a:solidFill>
                <a:latin typeface="Times New Roman" pitchFamily="18" charset="0"/>
              </a:rPr>
              <a:t>2</a:t>
            </a:r>
            <a:r>
              <a:rPr lang="fr-FR" sz="4400" b="1" baseline="30000">
                <a:solidFill>
                  <a:srgbClr val="FFFF66"/>
                </a:solidFill>
                <a:latin typeface="Times New Roman" pitchFamily="18" charset="0"/>
              </a:rPr>
              <a:t>e</a:t>
            </a:r>
            <a:r>
              <a:rPr lang="fr-FR" sz="4400" b="1">
                <a:solidFill>
                  <a:srgbClr val="FFFF66"/>
                </a:solidFill>
                <a:latin typeface="Times New Roman" pitchFamily="18" charset="0"/>
              </a:rPr>
              <a:t> partie :</a:t>
            </a:r>
            <a:r>
              <a:rPr lang="fr-FR" sz="4400" i="1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fr-FR" sz="4400" i="1">
                <a:solidFill>
                  <a:srgbClr val="800080"/>
                </a:solidFill>
                <a:latin typeface="Times New Roman" pitchFamily="18" charset="0"/>
              </a:rPr>
            </a:br>
            <a:endParaRPr lang="fr-FR" sz="4400" i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388620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800">
                <a:solidFill>
                  <a:schemeClr val="tx2"/>
                </a:solidFill>
                <a:latin typeface="Times New Roman" pitchFamily="18" charset="0"/>
              </a:rPr>
              <a:t>De Louis Blériot au réacteur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Histoire de l’aéronautique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Junkers J1 Le premier avion métallique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5400" dirty="0" smtClean="0">
                <a:latin typeface="Times New Roman" pitchFamily="18" charset="0"/>
              </a:rPr>
              <a:t>Manfred </a:t>
            </a:r>
            <a:r>
              <a:rPr lang="fr-FR" sz="5400" dirty="0" err="1" smtClean="0">
                <a:latin typeface="Times New Roman" pitchFamily="18" charset="0"/>
              </a:rPr>
              <a:t>von</a:t>
            </a:r>
            <a:r>
              <a:rPr lang="fr-FR" sz="5400" dirty="0" smtClean="0">
                <a:latin typeface="Times New Roman" pitchFamily="18" charset="0"/>
              </a:rPr>
              <a:t> Richthofen, le « Baron rouge 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2292" name="Picture 4" descr="Fokker_Dr1_on_the_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4500"/>
            <a:ext cx="762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Fokker Dr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3316" name="Picture 4" descr="43692058_Nonidentifi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1516063"/>
            <a:ext cx="7316787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5400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4340" name="Picture 4" descr="44011831_FokkerDr1Tournagefil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1678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vieux Farman, été 1917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5364" name="Picture 4" descr="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47850"/>
            <a:ext cx="7524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\Desktop\PUBLICATIONS\Centenaire 1914\Aviation 1914-1918\P109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7824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352" y="664464"/>
            <a:ext cx="7242048" cy="54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ARC\Desktop\PUBLICATIONS\Centenaire 1914\Doc Archives site Mairie\Première bombe d'avion tombée au Beau Mar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C\Desktop\PUBLICATIONS\Centenaire 1914\Doc Archives site Mairie\Première bombe d'avion entre les mains du sergent-aviateur Sains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395"/>
            <a:ext cx="5486400" cy="43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fr-FR" sz="5400" dirty="0" smtClean="0">
                <a:latin typeface="Times New Roman" pitchFamily="18" charset="0"/>
              </a:rPr>
              <a:t>L’entre-deux-guerres</a:t>
            </a:r>
            <a:br>
              <a:rPr lang="fr-FR" sz="5400" dirty="0" smtClean="0">
                <a:latin typeface="Times New Roman" pitchFamily="18" charset="0"/>
              </a:rPr>
            </a:br>
            <a:r>
              <a:rPr lang="fr-FR" sz="5400" dirty="0" smtClean="0">
                <a:latin typeface="Times New Roman" pitchFamily="18" charset="0"/>
              </a:rPr>
              <a:t>1919-1939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Lindbergh</a:t>
            </a:r>
          </a:p>
        </p:txBody>
      </p:sp>
      <p:pic>
        <p:nvPicPr>
          <p:cNvPr id="6" name="lindber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057828"/>
            <a:ext cx="4571428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924800" cy="37338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latin typeface="Times New Roman" pitchFamily="18" charset="0"/>
              </a:rPr>
              <a:t>La Première Guerre mondiale</a:t>
            </a:r>
            <a:br>
              <a:rPr lang="fr-FR" sz="6000" dirty="0" smtClean="0">
                <a:latin typeface="Times New Roman" pitchFamily="18" charset="0"/>
              </a:rPr>
            </a:br>
            <a:r>
              <a:rPr lang="fr-FR" sz="6000" dirty="0" smtClean="0">
                <a:latin typeface="Times New Roman" pitchFamily="18" charset="0"/>
              </a:rPr>
              <a:t>1914-1918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« Spirit of Saint Louis 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8436" name="Picture 4" descr="Stlo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6324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/>
              <a:t>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 « avion canari », première traversée française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9460" name="Picture 4" descr="can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pPr eaLnBrk="1" hangingPunct="1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« Point d’interrogation » première traversée Est – Ouest par Coste et Bellonte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0484" name="Picture 4" descr="Pointint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3167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dirty="0" smtClean="0"/>
              <a:t>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constructeur d’avions LATECOERE lance la ligne aéropostale entre la France et l’Amérique du sud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/>
            <a:endParaRPr lang="fr-FR" dirty="0" smtClean="0"/>
          </a:p>
        </p:txBody>
      </p:sp>
      <p:pic>
        <p:nvPicPr>
          <p:cNvPr id="21508" name="Picture 4" descr="Late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425" y="3276600"/>
            <a:ext cx="4956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fin du Hindenburg</a:t>
            </a:r>
          </a:p>
        </p:txBody>
      </p:sp>
      <p:pic>
        <p:nvPicPr>
          <p:cNvPr id="6" name="hindenbour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571428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1936 Douglas DC 3 « Dakota »</a:t>
            </a:r>
          </a:p>
        </p:txBody>
      </p:sp>
      <p:pic>
        <p:nvPicPr>
          <p:cNvPr id="23555" name="Picture 4" descr="44011824_DC3militairePhoto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1100" y="1600200"/>
            <a:ext cx="67802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hippocam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476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05000" y="1676400"/>
            <a:ext cx="586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1933 : création de la Compagnie Air France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airfranceklm.com/uploads/RTEmagicC_01inaugurationAF_0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34640"/>
            <a:ext cx="457200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Guernica en ruines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4580" name="Picture 4" descr="guernicaru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75" y="1473200"/>
            <a:ext cx="42894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A l’origine de ce premier bombardement de terreur :  les Stukas allemands.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5604" name="Picture 5" descr="jyl_stu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43088"/>
            <a:ext cx="5715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JU 87 « Stuka 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6628" name="Picture 4" descr="ju87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71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chasseur Nieuport 12 en 1915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124" name="Picture 5" descr="nieuport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647825"/>
            <a:ext cx="65151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latin typeface="Times New Roman" pitchFamily="18" charset="0"/>
              </a:rPr>
              <a:t>La Seconde Guerre mondiale</a:t>
            </a:r>
            <a:br>
              <a:rPr lang="fr-FR" sz="6000" dirty="0" smtClean="0">
                <a:latin typeface="Times New Roman" pitchFamily="18" charset="0"/>
              </a:rPr>
            </a:br>
            <a:r>
              <a:rPr lang="fr-FR" sz="6000" dirty="0" smtClean="0">
                <a:latin typeface="Times New Roman" pitchFamily="18" charset="0"/>
              </a:rPr>
              <a:t>1939-1945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La chasse française : Morane Saunier 406 de l’escadrille des Cigognes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8676" name="Picture 5" descr="44684260_Srie3MoraneSaulnier406envol9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966913"/>
            <a:ext cx="7319962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6000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9700" name="Picture 4" descr="43642143_MoraneSaulnier406photo3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678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Français libres de Normandie-Niemen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1738"/>
            <a:ext cx="1428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72" y="1600200"/>
            <a:ext cx="605392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itchFamily="18" charset="0"/>
              </a:rPr>
              <a:t>Le Spitfire anglais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37683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105400" cy="18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Le Corsair américain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4820" name="Picture 4" descr="43637041_Aviondelamarineamricaine15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87463"/>
            <a:ext cx="7316788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4000" smtClean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5844" name="Picture 4" descr="50073697_FertAlaisprPbase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990600"/>
            <a:ext cx="731361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51 Mustang 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1174"/>
            <a:ext cx="6821662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Bimoteur P38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78219"/>
            <a:ext cx="6286500" cy="45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Le Me 109 allemand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6868" name="Picture 5" descr="45979039_Srie4FertAlaisMesserschmitt1075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447800"/>
            <a:ext cx="7316787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Nieuport 17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6148" name="Picture 4" descr="Nieuport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213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>
                <a:latin typeface="Times New Roman" pitchFamily="18" charset="0"/>
              </a:rPr>
              <a:t>Le « Zero » japonais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7892" name="Picture 5" descr="pfa6m2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1447800"/>
            <a:ext cx="658971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6000" dirty="0" smtClean="0">
                <a:latin typeface="Times New Roman" pitchFamily="18" charset="0"/>
              </a:rPr>
              <a:t>Junker </a:t>
            </a:r>
            <a:r>
              <a:rPr lang="fr-FR" sz="6000" dirty="0" err="1" smtClean="0">
                <a:latin typeface="Times New Roman" pitchFamily="18" charset="0"/>
              </a:rPr>
              <a:t>Ju</a:t>
            </a:r>
            <a:r>
              <a:rPr lang="fr-FR" sz="6000" dirty="0" smtClean="0">
                <a:latin typeface="Times New Roman" pitchFamily="18" charset="0"/>
              </a:rPr>
              <a:t> 52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8916" name="Picture 5" descr="43965833_Junker521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678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>
                <a:latin typeface="Times New Roman" pitchFamily="18" charset="0"/>
              </a:rPr>
              <a:t>Le Storch allemand de reconnaissance aérienne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9940" name="Picture 4" descr="44556497_Srie3FieselerStotchaudcollage3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3167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6000" smtClean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0964" name="Picture 4" descr="44556504_Srie3FieselerStotchenvol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361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6000" dirty="0" smtClean="0">
                <a:latin typeface="Times New Roman" pitchFamily="18" charset="0"/>
              </a:rPr>
              <a:t>B17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smtClean="0"/>
          </a:p>
        </p:txBody>
      </p:sp>
      <p:pic>
        <p:nvPicPr>
          <p:cNvPr id="41988" name="Picture 6" descr="48319429_Srie4FertAlaisBoeingB17Forteressevolante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136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6000" smtClean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3012" name="Picture 5" descr="0205-832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962025"/>
            <a:ext cx="74009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« Forteresse volante 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4036" name="Picture 4" descr="B-17-Crew-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0825"/>
            <a:ext cx="57181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>
                <a:latin typeface="Times New Roman" pitchFamily="18" charset="0"/>
              </a:rPr>
              <a:t>B 29 « Superfortress »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5060" name="Picture 4" descr="250px-B-29_in_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45735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B29 coule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7495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smtClean="0">
                <a:latin typeface="Times New Roman" pitchFamily="18" charset="0"/>
              </a:rPr>
              <a:t>6 août </a:t>
            </a:r>
            <a:r>
              <a:rPr lang="fr-FR" sz="3600" dirty="0" smtClean="0">
                <a:latin typeface="Times New Roman" pitchFamily="18" charset="0"/>
              </a:rPr>
              <a:t>1945 </a:t>
            </a:r>
            <a:r>
              <a:rPr lang="fr-FR" sz="3600" dirty="0" smtClean="0">
                <a:latin typeface="Times New Roman" pitchFamily="18" charset="0"/>
              </a:rPr>
              <a:t>: une bombe atomique est larguée sur Hiroshima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6084" name="Picture 4" descr="enola 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3388"/>
            <a:ext cx="5830888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itchFamily="18" charset="0"/>
              </a:rPr>
              <a:t>Me 262 : le premier chasseur équipé de réacteur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7108" name="Picture 4" descr="MS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1722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Pilote à bord de son Caudron GIII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audronG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419225"/>
            <a:ext cx="75247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Blockhaus d’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Eperlecques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2598738" y="3352800"/>
            <a:ext cx="4251325" cy="457200"/>
            <a:chOff x="0" y="4320"/>
            <a:chExt cx="2678" cy="288"/>
          </a:xfrm>
        </p:grpSpPr>
        <p:sp>
          <p:nvSpPr>
            <p:cNvPr id="48143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267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8144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2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400">
                  <a:latin typeface="Times New Roman" pitchFamily="18" charset="0"/>
                  <a:hlinkClick r:id="" action="ppaction://noaction"/>
                  <a:hlinkMouseOver r:id="rId2"/>
                </a:rPr>
                <a:t>  </a:t>
              </a:r>
              <a:r>
                <a:rPr lang="fr-FR">
                  <a:latin typeface="Times New Roman" pitchFamily="18" charset="0"/>
                </a:rPr>
                <a:t> </a:t>
              </a:r>
              <a:r>
                <a:rPr lang="fr-FR" sz="2400">
                  <a:latin typeface="Times New Roman" pitchFamily="18" charset="0"/>
                </a:rPr>
                <a:t>  </a:t>
              </a:r>
            </a:p>
          </p:txBody>
        </p:sp>
      </p:grpSp>
      <p:sp>
        <p:nvSpPr>
          <p:cNvPr id="48133" name="AutoShape 7" descr="Calais - Eperlecques - Saint Omer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4619625" y="3398838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8134" name="Group 8"/>
          <p:cNvGrpSpPr>
            <a:grpSpLocks/>
          </p:cNvGrpSpPr>
          <p:nvPr/>
        </p:nvGrpSpPr>
        <p:grpSpPr bwMode="auto">
          <a:xfrm>
            <a:off x="2598738" y="3352800"/>
            <a:ext cx="4251325" cy="457200"/>
            <a:chOff x="0" y="4320"/>
            <a:chExt cx="2678" cy="288"/>
          </a:xfrm>
        </p:grpSpPr>
        <p:sp>
          <p:nvSpPr>
            <p:cNvPr id="48141" name="Rectangle 9"/>
            <p:cNvSpPr>
              <a:spLocks noChangeArrowheads="1"/>
            </p:cNvSpPr>
            <p:nvPr/>
          </p:nvSpPr>
          <p:spPr bwMode="auto">
            <a:xfrm>
              <a:off x="0" y="4320"/>
              <a:ext cx="267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8142" name="Rectangle 10"/>
            <p:cNvSpPr>
              <a:spLocks noChangeArrowheads="1"/>
            </p:cNvSpPr>
            <p:nvPr/>
          </p:nvSpPr>
          <p:spPr bwMode="auto">
            <a:xfrm>
              <a:off x="0" y="4320"/>
              <a:ext cx="2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400">
                  <a:latin typeface="Times New Roman" pitchFamily="18" charset="0"/>
                  <a:hlinkClick r:id="" action="ppaction://noaction"/>
                  <a:hlinkMouseOver r:id="rId2"/>
                </a:rPr>
                <a:t>  </a:t>
              </a:r>
              <a:r>
                <a:rPr lang="fr-FR">
                  <a:latin typeface="Times New Roman" pitchFamily="18" charset="0"/>
                </a:rPr>
                <a:t> </a:t>
              </a:r>
              <a:r>
                <a:rPr lang="fr-FR" sz="2400">
                  <a:latin typeface="Times New Roman" pitchFamily="18" charset="0"/>
                </a:rPr>
                <a:t>  </a:t>
              </a:r>
            </a:p>
          </p:txBody>
        </p:sp>
      </p:grpSp>
      <p:sp>
        <p:nvSpPr>
          <p:cNvPr id="48135" name="AutoShape 11" descr="Calais - Eperlecques - Saint Omer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4619625" y="3398838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8136" name="Group 12"/>
          <p:cNvGrpSpPr>
            <a:grpSpLocks/>
          </p:cNvGrpSpPr>
          <p:nvPr/>
        </p:nvGrpSpPr>
        <p:grpSpPr bwMode="auto">
          <a:xfrm>
            <a:off x="2598738" y="3352800"/>
            <a:ext cx="4251325" cy="457200"/>
            <a:chOff x="0" y="4320"/>
            <a:chExt cx="2678" cy="288"/>
          </a:xfrm>
        </p:grpSpPr>
        <p:sp>
          <p:nvSpPr>
            <p:cNvPr id="48139" name="Rectangle 13"/>
            <p:cNvSpPr>
              <a:spLocks noChangeArrowheads="1"/>
            </p:cNvSpPr>
            <p:nvPr/>
          </p:nvSpPr>
          <p:spPr bwMode="auto">
            <a:xfrm>
              <a:off x="0" y="4320"/>
              <a:ext cx="267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8140" name="Rectangle 14"/>
            <p:cNvSpPr>
              <a:spLocks noChangeArrowheads="1"/>
            </p:cNvSpPr>
            <p:nvPr/>
          </p:nvSpPr>
          <p:spPr bwMode="auto">
            <a:xfrm>
              <a:off x="0" y="4320"/>
              <a:ext cx="2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400">
                  <a:latin typeface="Times New Roman" pitchFamily="18" charset="0"/>
                  <a:hlinkClick r:id="" action="ppaction://noaction"/>
                  <a:hlinkMouseOver r:id="rId2"/>
                </a:rPr>
                <a:t>  </a:t>
              </a:r>
              <a:r>
                <a:rPr lang="fr-FR">
                  <a:latin typeface="Times New Roman" pitchFamily="18" charset="0"/>
                </a:rPr>
                <a:t> </a:t>
              </a:r>
              <a:r>
                <a:rPr lang="fr-FR" sz="2400">
                  <a:latin typeface="Times New Roman" pitchFamily="18" charset="0"/>
                </a:rPr>
                <a:t>  </a:t>
              </a:r>
            </a:p>
          </p:txBody>
        </p:sp>
      </p:grpSp>
      <p:sp>
        <p:nvSpPr>
          <p:cNvPr id="48137" name="AutoShape 15" descr="Calais - Eperlecques - Saint Omer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4619625" y="3398838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8138" name="Picture 16" descr="420_image_2405200711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8264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9155" name="Espace réservé du contenu 3" descr="Captur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" y="457200"/>
            <a:ext cx="9248775" cy="587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fusée V1 </a:t>
            </a: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Fieseler</a:t>
            </a: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Vergeltungwaffe</a:t>
            </a:r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la rampe de lacement d’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Eperlecques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tir réussi : 13 juin 1944</a:t>
            </a:r>
          </a:p>
        </p:txBody>
      </p:sp>
      <p:pic>
        <p:nvPicPr>
          <p:cNvPr id="50179" name="Picture 4" descr="Blockhaus d'Eperlecques - Calais Saint-Om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0" y="3362325"/>
            <a:ext cx="1331913" cy="1000125"/>
          </a:xfrm>
          <a:noFill/>
        </p:spPr>
      </p:pic>
      <p:pic>
        <p:nvPicPr>
          <p:cNvPr id="50180" name="Picture 5" descr="Blockhaus d'Eperlecques - Calais Saint-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4994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jours après les V1, lesV2 sont lancés en 1944</a:t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octobre 1942 : premier tir réussi d’un V2)</a:t>
            </a:r>
          </a:p>
        </p:txBody>
      </p:sp>
      <p:pic>
        <p:nvPicPr>
          <p:cNvPr id="51203" name="Picture 4" descr="lancement du V2 - blockhau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0" y="1957388"/>
            <a:ext cx="31115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Spitfire modifiant la trajectoire d'une V1 en soulevant l'aile de la bombe volante</a:t>
            </a:r>
          </a:p>
        </p:txBody>
      </p:sp>
      <p:pic>
        <p:nvPicPr>
          <p:cNvPr id="52227" name="Picture 4" descr="Image:Spitfire Tipping V-1 Flying Bomb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3616325"/>
            <a:ext cx="1219200" cy="493713"/>
          </a:xfrm>
        </p:spPr>
      </p:pic>
      <p:pic>
        <p:nvPicPr>
          <p:cNvPr id="52228" name="Picture 5" descr="Image:Spitfire Tipping V-1 Flying B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03488"/>
            <a:ext cx="4572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953000"/>
            <a:ext cx="7772400" cy="1143000"/>
          </a:xfrm>
        </p:spPr>
        <p:txBody>
          <a:bodyPr/>
          <a:lstStyle/>
          <a:p>
            <a:pPr algn="r" eaLnBrk="1" hangingPunct="1"/>
            <a:endParaRPr lang="fr-FR" sz="1800" smtClean="0"/>
          </a:p>
        </p:txBody>
      </p:sp>
      <p:sp>
        <p:nvSpPr>
          <p:cNvPr id="1029" name="WordArt 4"/>
          <p:cNvSpPr>
            <a:spLocks noChangeArrowheads="1" noChangeShapeType="1"/>
          </p:cNvSpPr>
          <p:nvPr/>
        </p:nvSpPr>
        <p:spPr bwMode="auto">
          <a:xfrm>
            <a:off x="2286000" y="4724400"/>
            <a:ext cx="5334000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Lycée Sophie </a:t>
            </a:r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Berthelot</a:t>
            </a:r>
          </a:p>
        </p:txBody>
      </p:sp>
      <p:pic>
        <p:nvPicPr>
          <p:cNvPr id="1027" name="Picture 3" descr="C:\Users\Marc\Documents\BIA-CAEA\AALB62\LOGO AALB ébauche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804" y="914400"/>
            <a:ext cx="6140196" cy="307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914400"/>
            <a:ext cx="7316787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Guynemer et son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20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4116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Spad</a:t>
            </a: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XIII, le plus célèbre des appareils de l’époque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FR" dirty="0" smtClean="0"/>
          </a:p>
        </p:txBody>
      </p:sp>
      <p:pic>
        <p:nvPicPr>
          <p:cNvPr id="10244" name="Picture 4" descr="44008003_SPAD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685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Albatros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abattu dans les lignes britanniques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pic>
        <p:nvPicPr>
          <p:cNvPr id="11268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2286000"/>
            <a:ext cx="49593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253</Words>
  <Application>Microsoft Office PowerPoint</Application>
  <PresentationFormat>Affichage à l'écran (4:3)</PresentationFormat>
  <Paragraphs>50</Paragraphs>
  <Slides>55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Modèle par défaut</vt:lpstr>
      <vt:lpstr>Présentation PowerPoint</vt:lpstr>
      <vt:lpstr>La Première Guerre mondiale 1914-1918</vt:lpstr>
      <vt:lpstr>Un chasseur Nieuport 12 en 1915 </vt:lpstr>
      <vt:lpstr>Le Nieuport 17</vt:lpstr>
      <vt:lpstr>Pilote à bord de son Caudron GIII</vt:lpstr>
      <vt:lpstr>Présentation PowerPoint</vt:lpstr>
      <vt:lpstr>Guynemer et son Spad VII</vt:lpstr>
      <vt:lpstr>Le Spad XIII, le plus célèbre des appareils de l’époque</vt:lpstr>
      <vt:lpstr>Un Albatros DVa abattu dans les lignes britanniques</vt:lpstr>
      <vt:lpstr>Junkers J1 Le premier avion métallique</vt:lpstr>
      <vt:lpstr>Manfred von Richthofen, le « Baron rouge »</vt:lpstr>
      <vt:lpstr>Fokker Dr 1</vt:lpstr>
      <vt:lpstr>Présentation PowerPoint</vt:lpstr>
      <vt:lpstr>Un vieux Farman, été 1917</vt:lpstr>
      <vt:lpstr>Présentation PowerPoint</vt:lpstr>
      <vt:lpstr>Présentation PowerPoint</vt:lpstr>
      <vt:lpstr>Présentation PowerPoint</vt:lpstr>
      <vt:lpstr>L’entre-deux-guerres 1919-1939</vt:lpstr>
      <vt:lpstr>Charles Lindbergh</vt:lpstr>
      <vt:lpstr>Le « Spirit of Saint Louis »</vt:lpstr>
      <vt:lpstr> L’ « avion canari », première traversée française</vt:lpstr>
      <vt:lpstr>Le « Point d’interrogation » première traversée Est – Ouest par Coste et Bellonte</vt:lpstr>
      <vt:lpstr>Présentation PowerPoint</vt:lpstr>
      <vt:lpstr>La fin du Hindenburg</vt:lpstr>
      <vt:lpstr>1936 Douglas DC 3 « Dakota »</vt:lpstr>
      <vt:lpstr>Présentation PowerPoint</vt:lpstr>
      <vt:lpstr>1937 Guernica en ruines</vt:lpstr>
      <vt:lpstr>A l’origine de ce premier bombardement de terreur :  les Stukas allemands.</vt:lpstr>
      <vt:lpstr>Le JU 87 « Stuka »</vt:lpstr>
      <vt:lpstr>La Seconde Guerre mondiale 1939-1945</vt:lpstr>
      <vt:lpstr>La chasse française : Morane Saunier 406 de l’escadrille des Cigognes</vt:lpstr>
      <vt:lpstr>Présentation PowerPoint</vt:lpstr>
      <vt:lpstr>Les Français libres de Normandie-Niemen</vt:lpstr>
      <vt:lpstr>Le Spitfire anglais</vt:lpstr>
      <vt:lpstr>Le Corsair américain</vt:lpstr>
      <vt:lpstr>Présentation PowerPoint</vt:lpstr>
      <vt:lpstr>P 51 Mustang </vt:lpstr>
      <vt:lpstr>Bimoteur P38 Lightning</vt:lpstr>
      <vt:lpstr>Le Me 109 allemand</vt:lpstr>
      <vt:lpstr>Le « Zero » japonais</vt:lpstr>
      <vt:lpstr>Junker Ju 52</vt:lpstr>
      <vt:lpstr>Le Storch allemand de reconnaissance aérienne</vt:lpstr>
      <vt:lpstr>Présentation PowerPoint</vt:lpstr>
      <vt:lpstr>B17</vt:lpstr>
      <vt:lpstr>Présentation PowerPoint</vt:lpstr>
      <vt:lpstr>« Forteresse volante »</vt:lpstr>
      <vt:lpstr>B 29 « Superfortress »</vt:lpstr>
      <vt:lpstr>6 août 1945 : une bombe atomique est larguée sur Hiroshima</vt:lpstr>
      <vt:lpstr>Me 262 : le premier chasseur équipé de réacteur</vt:lpstr>
      <vt:lpstr>Le Blockhaus d’Eperlecques</vt:lpstr>
      <vt:lpstr>Présentation PowerPoint</vt:lpstr>
      <vt:lpstr>Une fusée V1 (Fieseler Vergeltungwaffe 1)  sur la rampe de lacement d’Eperlecques 1e tir réussi : 13 juin 1944</vt:lpstr>
      <vt:lpstr>2 jours après les V1, lesV2 sont lancés en 1944  (3 octobre 1942 : premier tir réussi d’un V2)</vt:lpstr>
      <vt:lpstr>Spitfire modifiant la trajectoire d'une V1 en soulevant l'aile de la bombe volante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MARC</cp:lastModifiedBy>
  <cp:revision>62</cp:revision>
  <cp:lastPrinted>1601-01-01T00:00:00Z</cp:lastPrinted>
  <dcterms:created xsi:type="dcterms:W3CDTF">1601-01-01T00:00:00Z</dcterms:created>
  <dcterms:modified xsi:type="dcterms:W3CDTF">2014-12-23T14:33:18Z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